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9" r:id="rId1"/>
  </p:sldMasterIdLst>
  <p:notesMasterIdLst>
    <p:notesMasterId r:id="rId38"/>
  </p:notesMasterIdLst>
  <p:sldIdLst>
    <p:sldId id="256" r:id="rId2"/>
    <p:sldId id="287" r:id="rId3"/>
    <p:sldId id="293" r:id="rId4"/>
    <p:sldId id="271" r:id="rId5"/>
    <p:sldId id="257" r:id="rId6"/>
    <p:sldId id="266" r:id="rId7"/>
    <p:sldId id="258" r:id="rId8"/>
    <p:sldId id="259" r:id="rId9"/>
    <p:sldId id="279" r:id="rId10"/>
    <p:sldId id="280" r:id="rId11"/>
    <p:sldId id="260" r:id="rId12"/>
    <p:sldId id="288" r:id="rId13"/>
    <p:sldId id="282" r:id="rId14"/>
    <p:sldId id="261" r:id="rId15"/>
    <p:sldId id="274" r:id="rId16"/>
    <p:sldId id="290" r:id="rId17"/>
    <p:sldId id="275" r:id="rId18"/>
    <p:sldId id="262" r:id="rId19"/>
    <p:sldId id="273" r:id="rId20"/>
    <p:sldId id="276" r:id="rId21"/>
    <p:sldId id="272" r:id="rId22"/>
    <p:sldId id="292" r:id="rId23"/>
    <p:sldId id="277" r:id="rId24"/>
    <p:sldId id="294" r:id="rId25"/>
    <p:sldId id="295" r:id="rId26"/>
    <p:sldId id="289" r:id="rId27"/>
    <p:sldId id="268" r:id="rId28"/>
    <p:sldId id="269" r:id="rId29"/>
    <p:sldId id="270" r:id="rId30"/>
    <p:sldId id="291" r:id="rId31"/>
    <p:sldId id="283" r:id="rId32"/>
    <p:sldId id="264" r:id="rId33"/>
    <p:sldId id="265" r:id="rId34"/>
    <p:sldId id="296" r:id="rId35"/>
    <p:sldId id="267" r:id="rId36"/>
    <p:sldId id="28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31"/>
  </p:normalViewPr>
  <p:slideViewPr>
    <p:cSldViewPr snapToGrid="0" snapToObjects="1">
      <p:cViewPr>
        <p:scale>
          <a:sx n="97" d="100"/>
          <a:sy n="97" d="100"/>
        </p:scale>
        <p:origin x="35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paul" userId="62f4310c9b9cad4a" providerId="Windows Live" clId="Web-{3AACD200-0D43-4382-A151-E70997988417}"/>
    <pc:docChg chg="modSld">
      <pc:chgData name="clara paul" userId="62f4310c9b9cad4a" providerId="Windows Live" clId="Web-{3AACD200-0D43-4382-A151-E70997988417}" dt="2018-12-09T21:35:03.076" v="0" actId="1076"/>
      <pc:docMkLst>
        <pc:docMk/>
      </pc:docMkLst>
      <pc:sldChg chg="modSp">
        <pc:chgData name="clara paul" userId="62f4310c9b9cad4a" providerId="Windows Live" clId="Web-{3AACD200-0D43-4382-A151-E70997988417}" dt="2018-12-09T21:35:03.076" v="0" actId="1076"/>
        <pc:sldMkLst>
          <pc:docMk/>
          <pc:sldMk cId="0" sldId="287"/>
        </pc:sldMkLst>
        <pc:picChg chg="mod">
          <ac:chgData name="clara paul" userId="62f4310c9b9cad4a" providerId="Windows Live" clId="Web-{3AACD200-0D43-4382-A151-E70997988417}" dt="2018-12-09T21:35:03.076" v="0" actId="1076"/>
          <ac:picMkLst>
            <pc:docMk/>
            <pc:sldMk cId="0" sldId="287"/>
            <ac:picMk id="5" creationId="{00000000-0000-0000-0000-000000000000}"/>
          </ac:picMkLst>
        </pc:picChg>
      </pc:sldChg>
    </pc:docChg>
  </pc:docChgLst>
  <pc:docChgLst>
    <pc:chgData clId="Web-{F71405A0-8F16-47B9-9C84-81CB4D0914E8}"/>
    <pc:docChg chg="modSld">
      <pc:chgData name="" userId="" providerId="" clId="Web-{F71405A0-8F16-47B9-9C84-81CB4D0914E8}" dt="2019-06-17T12:09:51.370" v="0" actId="1076"/>
      <pc:docMkLst>
        <pc:docMk/>
      </pc:docMkLst>
      <pc:sldChg chg="modSp">
        <pc:chgData name="" userId="" providerId="" clId="Web-{F71405A0-8F16-47B9-9C84-81CB4D0914E8}" dt="2019-06-17T12:09:51.370" v="0" actId="1076"/>
        <pc:sldMkLst>
          <pc:docMk/>
          <pc:sldMk cId="253734640" sldId="256"/>
        </pc:sldMkLst>
        <pc:spChg chg="mod">
          <ac:chgData name="" userId="" providerId="" clId="Web-{F71405A0-8F16-47B9-9C84-81CB4D0914E8}" dt="2019-06-17T12:09:51.370" v="0" actId="1076"/>
          <ac:spMkLst>
            <pc:docMk/>
            <pc:sldMk cId="253734640"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3AEB4-905A-004D-AB9F-148BF835CF81}" type="datetimeFigureOut">
              <a:rPr lang="en-US" smtClean="0"/>
              <a:pPr/>
              <a:t>6/17/2019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6D17F-6314-0940-83B7-4E316BC66B25}" type="slidenum">
              <a:rPr lang="en-US" smtClean="0"/>
              <a:pPr/>
              <a:t>‹#›</a:t>
            </a:fld>
            <a:endParaRPr lang="en-US"/>
          </a:p>
        </p:txBody>
      </p:sp>
    </p:spTree>
    <p:extLst>
      <p:ext uri="{BB962C8B-B14F-4D97-AF65-F5344CB8AC3E}">
        <p14:creationId xmlns:p14="http://schemas.microsoft.com/office/powerpoint/2010/main" val="80369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Put books from decode system out on tables</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teachers turn to pages 14-15  - Give them one or two examples: The</a:t>
            </a:r>
            <a:r>
              <a:rPr lang="en-US" baseline="0" dirty="0"/>
              <a:t> Mess is about the environment. </a:t>
            </a:r>
            <a:r>
              <a:rPr lang="en-US" dirty="0"/>
              <a:t>Have them pull the books to peruse and make</a:t>
            </a:r>
            <a:r>
              <a:rPr lang="en-US" baseline="0" dirty="0"/>
              <a:t> connections to things students might be learning in the classroom</a:t>
            </a:r>
            <a:r>
              <a:rPr lang="en-US" dirty="0"/>
              <a:t>. Group them and have them share their answers. </a:t>
            </a:r>
          </a:p>
          <a:p>
            <a:r>
              <a:rPr lang="en-US" dirty="0"/>
              <a:t>If you don’t see connections, don’t worry or think these are not </a:t>
            </a:r>
            <a:r>
              <a:rPr lang="en-US" dirty="0" err="1"/>
              <a:t>relavant</a:t>
            </a:r>
            <a:r>
              <a:rPr lang="en-US" dirty="0"/>
              <a:t>.</a:t>
            </a:r>
            <a:r>
              <a:rPr lang="en-US" baseline="0" dirty="0"/>
              <a:t> They are for teaching reading, but if content is there it is an added bonus</a:t>
            </a:r>
            <a:endParaRPr lang="en-US" dirty="0"/>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14 Fiction versus Nonfiction</a:t>
            </a:r>
          </a:p>
          <a:p>
            <a:r>
              <a:rPr lang="en-US" dirty="0"/>
              <a:t>Connection to curriculum content </a:t>
            </a:r>
            <a:r>
              <a:rPr lang="en-US" baseline="0" dirty="0"/>
              <a:t> and personal connection to the content</a:t>
            </a:r>
            <a:endParaRPr lang="en-US" dirty="0"/>
          </a:p>
          <a:p>
            <a:r>
              <a:rPr lang="en-US" dirty="0"/>
              <a:t>Readability level – figuring out what reading</a:t>
            </a:r>
            <a:r>
              <a:rPr lang="en-US" baseline="0" dirty="0"/>
              <a:t> level your students are on</a:t>
            </a:r>
          </a:p>
          <a:p>
            <a:r>
              <a:rPr lang="en-US" baseline="0" dirty="0" err="1"/>
              <a:t>Lexile</a:t>
            </a:r>
            <a:r>
              <a:rPr lang="en-US" baseline="0" dirty="0"/>
              <a:t> Level</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your students progress</a:t>
            </a:r>
            <a:r>
              <a:rPr lang="en-US" baseline="0" dirty="0"/>
              <a:t> with reading their </a:t>
            </a:r>
            <a:r>
              <a:rPr lang="en-US" baseline="0" dirty="0" err="1"/>
              <a:t>lexile</a:t>
            </a:r>
            <a:r>
              <a:rPr lang="en-US" baseline="0" dirty="0"/>
              <a:t> measure will go up.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each lesson plan you will find……list them do not</a:t>
            </a:r>
            <a:r>
              <a:rPr lang="en-US" baseline="0" dirty="0"/>
              <a:t> describe here</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are going to take a look at a lesson plan together. Turn to page 56. You may want to mark this in a manual you have and show them</a:t>
            </a:r>
            <a:r>
              <a:rPr lang="en-US" baseline="0" dirty="0"/>
              <a:t> where to go.</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lesson plan in the decode system provides</a:t>
            </a:r>
            <a:r>
              <a:rPr lang="en-US" baseline="0" dirty="0"/>
              <a:t> detailed information on each step of the guided reading process.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 the items that you will go over in more detail in the following slides. Here just</a:t>
            </a:r>
            <a:r>
              <a:rPr lang="en-US" baseline="0" dirty="0"/>
              <a:t> list them as an overview of items that the lesson plans suggest you do before you read the book.</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 to Page 19 in the teachers manual and the bats book. Model the</a:t>
            </a:r>
            <a:r>
              <a:rPr lang="en-US" baseline="0" dirty="0"/>
              <a:t> beginnings of a picture walk. What is it and how do I execute it?</a:t>
            </a:r>
          </a:p>
          <a:p>
            <a:r>
              <a:rPr lang="en-US" baseline="0" dirty="0"/>
              <a:t>What do you think this book is about based on the picture on the cover?</a:t>
            </a:r>
          </a:p>
          <a:p>
            <a:r>
              <a:rPr lang="en-US" baseline="0" dirty="0"/>
              <a:t>Cover the text of the first page showing only the picture. </a:t>
            </a:r>
          </a:p>
          <a:p>
            <a:r>
              <a:rPr lang="en-US" sz="1200" b="0" i="0" kern="1200" dirty="0">
                <a:solidFill>
                  <a:schemeClr val="tx1"/>
                </a:solidFill>
                <a:latin typeface="+mn-lt"/>
                <a:ea typeface="+mn-ea"/>
                <a:cs typeface="+mn-cs"/>
              </a:rPr>
              <a:t>"</a:t>
            </a:r>
            <a:r>
              <a:rPr lang="en-US" sz="1200" b="1" kern="1200" dirty="0">
                <a:solidFill>
                  <a:schemeClr val="tx1"/>
                </a:solidFill>
                <a:latin typeface="+mn-lt"/>
                <a:ea typeface="+mn-ea"/>
                <a:cs typeface="+mn-cs"/>
              </a:rPr>
              <a:t>What</a:t>
            </a:r>
            <a:r>
              <a:rPr lang="en-US" sz="1200" b="0" i="0" kern="1200" dirty="0">
                <a:solidFill>
                  <a:schemeClr val="tx1"/>
                </a:solidFill>
                <a:latin typeface="+mn-lt"/>
                <a:ea typeface="+mn-ea"/>
                <a:cs typeface="+mn-cs"/>
              </a:rPr>
              <a:t> is going on here?" "</a:t>
            </a:r>
            <a:r>
              <a:rPr lang="en-US" sz="1200" b="1" kern="1200" dirty="0">
                <a:solidFill>
                  <a:schemeClr val="tx1"/>
                </a:solidFill>
                <a:latin typeface="+mn-lt"/>
                <a:ea typeface="+mn-ea"/>
                <a:cs typeface="+mn-cs"/>
              </a:rPr>
              <a:t>What</a:t>
            </a:r>
            <a:r>
              <a:rPr lang="en-US" sz="1200" b="1" kern="1200" baseline="0" dirty="0">
                <a:solidFill>
                  <a:schemeClr val="tx1"/>
                </a:solidFill>
                <a:latin typeface="+mn-lt"/>
                <a:ea typeface="+mn-ea"/>
                <a:cs typeface="+mn-cs"/>
              </a:rPr>
              <a:t> animal</a:t>
            </a:r>
            <a:r>
              <a:rPr lang="en-US" sz="1200" b="0" i="0" kern="1200" dirty="0">
                <a:solidFill>
                  <a:schemeClr val="tx1"/>
                </a:solidFill>
                <a:latin typeface="+mn-lt"/>
                <a:ea typeface="+mn-ea"/>
                <a:cs typeface="+mn-cs"/>
              </a:rPr>
              <a:t> is this?"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Magnetic board with a selection of word</a:t>
            </a:r>
            <a:r>
              <a:rPr lang="en-US" baseline="0" dirty="0"/>
              <a:t> building tiles mixed that create words for the CVC list. Do together as a group. </a:t>
            </a:r>
          </a:p>
          <a:p>
            <a:r>
              <a:rPr lang="en-US" dirty="0"/>
              <a:t>Each table</a:t>
            </a:r>
            <a:r>
              <a:rPr lang="en-US" baseline="0" dirty="0"/>
              <a:t> gets a </a:t>
            </a:r>
            <a:r>
              <a:rPr lang="en-US" baseline="0" dirty="0" err="1"/>
              <a:t>bananagrams</a:t>
            </a:r>
            <a:r>
              <a:rPr lang="en-US" baseline="0" dirty="0"/>
              <a:t> letter tiles and the book Bats. They will have 1 minute to put together as many CVC words from the list at the back of the book together.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a:t>
            </a:r>
            <a:r>
              <a:rPr lang="en-US" baseline="0" dirty="0"/>
              <a:t> each table pick up their bat books. Have them hunt for the letter b on page 1. How many letter </a:t>
            </a:r>
            <a:r>
              <a:rPr lang="en-US" baseline="0" dirty="0" err="1"/>
              <a:t>b’s</a:t>
            </a:r>
            <a:r>
              <a:rPr lang="en-US" baseline="0" dirty="0"/>
              <a:t> do you see on page 1?</a:t>
            </a:r>
          </a:p>
        </p:txBody>
      </p:sp>
      <p:sp>
        <p:nvSpPr>
          <p:cNvPr id="4" name="Slide Number Placeholder 3"/>
          <p:cNvSpPr>
            <a:spLocks noGrp="1"/>
          </p:cNvSpPr>
          <p:nvPr>
            <p:ph type="sldNum" sz="quarter" idx="10"/>
          </p:nvPr>
        </p:nvSpPr>
        <p:spPr/>
        <p:txBody>
          <a:bodyPr/>
          <a:lstStyle/>
          <a:p>
            <a:fld id="{D396D17F-6314-0940-83B7-4E316BC66B2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Possible answers</a:t>
            </a:r>
            <a:r>
              <a:rPr lang="en-US" baseline="0" dirty="0"/>
              <a:t> you will get: Decoding and syllables, Students don’t understand, resistant children, how to make it fun, suitable passages, sight words, lack of resources, peer pressure. When opening like this you can point out throughout the training where and how the kit can help the teachers face the challenges they have. We used https://answergarden.ch/ to display the answers if you have </a:t>
            </a:r>
            <a:r>
              <a:rPr lang="en-US" baseline="0" dirty="0" err="1"/>
              <a:t>wifi</a:t>
            </a:r>
            <a:r>
              <a:rPr lang="en-US" baseline="0" dirty="0"/>
              <a:t> this is a fun way to share the info. If you don’t then use the </a:t>
            </a:r>
            <a:r>
              <a:rPr lang="en-US" baseline="0" dirty="0" err="1"/>
              <a:t>powerpoint</a:t>
            </a:r>
            <a:r>
              <a:rPr lang="en-US" baseline="0" dirty="0"/>
              <a:t> slide and type the answers in so they show up on the slide</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 to page 20 for picture game description and word circle diagram. </a:t>
            </a:r>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makes up a bird? As</a:t>
            </a:r>
            <a:r>
              <a:rPr lang="en-US" baseline="0" dirty="0"/>
              <a:t> humans we have legs, arms. What do birds have?</a:t>
            </a:r>
          </a:p>
          <a:p>
            <a:r>
              <a:rPr lang="en-US" baseline="0" dirty="0"/>
              <a:t>How do birds travel?</a:t>
            </a:r>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Have participants come up with a center ideas, game ideas or other that corresponds to something being taught in the BAT lesson plan to share with the group. Give them 20 minutes or so and then have them present their ideas.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a:t>
            </a:r>
            <a:r>
              <a:rPr lang="en-US" baseline="0" dirty="0"/>
              <a:t> know what to do before reading we will continue by going over during reading and after reading ideas based on the lesson plans provided in the decode system.</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you pause to ask the guided reading questions you are checking in with the students to see if they are understanding the text.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activities could you use to create an early finishers activity?</a:t>
            </a:r>
          </a:p>
        </p:txBody>
      </p:sp>
      <p:sp>
        <p:nvSpPr>
          <p:cNvPr id="4" name="Slide Number Placeholder 3"/>
          <p:cNvSpPr>
            <a:spLocks noGrp="1"/>
          </p:cNvSpPr>
          <p:nvPr>
            <p:ph type="sldNum" sz="quarter" idx="10"/>
          </p:nvPr>
        </p:nvSpPr>
        <p:spPr/>
        <p:txBody>
          <a:bodyPr/>
          <a:lstStyle/>
          <a:p>
            <a:fld id="{D396D17F-6314-0940-83B7-4E316BC66B25}"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choose to use the </a:t>
            </a:r>
            <a:r>
              <a:rPr lang="en-US" dirty="0" err="1"/>
              <a:t>reproduceable</a:t>
            </a:r>
            <a:r>
              <a:rPr lang="en-US" baseline="0" dirty="0"/>
              <a:t> activities provided at the end of each lesson plan to provide more practice for your students based on their needs.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21</a:t>
            </a:r>
          </a:p>
        </p:txBody>
      </p:sp>
      <p:sp>
        <p:nvSpPr>
          <p:cNvPr id="4" name="Slide Number Placeholder 3"/>
          <p:cNvSpPr>
            <a:spLocks noGrp="1"/>
          </p:cNvSpPr>
          <p:nvPr>
            <p:ph type="sldNum" sz="quarter" idx="10"/>
          </p:nvPr>
        </p:nvSpPr>
        <p:spPr/>
        <p:txBody>
          <a:bodyPr/>
          <a:lstStyle/>
          <a:p>
            <a:fld id="{D396D17F-6314-0940-83B7-4E316BC66B25}"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good 30 to 40 minutes for teachers to read the book through, read the lesson plan through and to choose different kit items to enhance and expand on the lesson plan in the Decode manual was a good amount of time. You can give them more or less time depending on how much time you have left, just remember to allow for the presentation time and the wrap up conclusion of the workshop.</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Giving the information to others not in attendance. Share the power point presentation with attendees for reference and for them to share the training they received.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may need to change the timing of the survey follow up based on when you do the workshop.</a:t>
            </a:r>
          </a:p>
        </p:txBody>
      </p:sp>
      <p:sp>
        <p:nvSpPr>
          <p:cNvPr id="4" name="Slide Number Placeholder 3"/>
          <p:cNvSpPr>
            <a:spLocks noGrp="1"/>
          </p:cNvSpPr>
          <p:nvPr>
            <p:ph type="sldNum" sz="quarter" idx="10"/>
          </p:nvPr>
        </p:nvSpPr>
        <p:spPr/>
        <p:txBody>
          <a:bodyPr/>
          <a:lstStyle/>
          <a:p>
            <a:fld id="{D396D17F-6314-0940-83B7-4E316BC66B25}"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books and show manual</a:t>
            </a:r>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The decode system is geared towards your students age.</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Place the decode book sets so that all teachers have access to them. Have them pull out the Bats book copies</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Use Bats book</a:t>
            </a:r>
            <a:r>
              <a:rPr lang="en-US" baseline="0" dirty="0"/>
              <a:t> to help teachers learn what each phonics skill means per say.  First point out that in the back of each book is a list of phonics words labeled as CVC words, inflectional endings etc……You may need to go over what inflectional endings were in further depth and gave more examples than what was on the slide. </a:t>
            </a:r>
          </a:p>
          <a:p>
            <a:r>
              <a:rPr lang="en-US" baseline="0" dirty="0"/>
              <a:t>This is meant to help teachers feel confident in the program and what their students will be learning inadvertently as they progress through the books. </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12 Go through Bats book and discuss phonics skills chart </a:t>
            </a:r>
            <a:endParaRPr lang="en-US" baseline="0" dirty="0"/>
          </a:p>
          <a:p>
            <a:r>
              <a:rPr lang="en-US" baseline="0" dirty="0"/>
              <a:t>Use The Mix book to show third person singular </a:t>
            </a:r>
            <a:r>
              <a:rPr lang="en-US" baseline="0" dirty="0" err="1"/>
              <a:t>s’s</a:t>
            </a:r>
            <a:endParaRPr lang="en-US" baseline="0" dirty="0"/>
          </a:p>
          <a:p>
            <a:r>
              <a:rPr lang="en-US" baseline="0" dirty="0"/>
              <a:t>Discuss the other phonics skills on other charts</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14 Fiction versus Nonfiction</a:t>
            </a:r>
          </a:p>
          <a:p>
            <a:r>
              <a:rPr lang="en-US" dirty="0"/>
              <a:t>Connection to curriculum content </a:t>
            </a:r>
            <a:r>
              <a:rPr lang="en-US" baseline="0" dirty="0"/>
              <a:t> and personal connection to the content</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08B9EBBA-996F-894A-B54A-D6246ED52CEA}" type="datetimeFigureOut">
              <a:rPr lang="en-US" smtClean="0"/>
              <a:pPr/>
              <a:t>6/17/2019</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6/17/2019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09B482E8-6E0E-1B4F-B1FD-C69DB9E858D9}" type="datetimeFigureOut">
              <a:rPr lang="en-US" smtClean="0"/>
              <a:pPr/>
              <a:t>6/17/2019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21645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7.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tiff"/><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3277627" y="740620"/>
            <a:ext cx="7418688" cy="2091654"/>
          </a:xfrm>
        </p:spPr>
        <p:txBody>
          <a:bodyPr>
            <a:noAutofit/>
          </a:bodyPr>
          <a:lstStyle/>
          <a:p>
            <a:r>
              <a:rPr lang="en-US" sz="6000" dirty="0">
                <a:solidFill>
                  <a:schemeClr val="accent1"/>
                </a:solidFill>
              </a:rPr>
              <a:t>Remedial Reading Kit: Decode Workshop</a:t>
            </a:r>
          </a:p>
        </p:txBody>
      </p:sp>
      <p:sp>
        <p:nvSpPr>
          <p:cNvPr id="3" name="Subtitle 2"/>
          <p:cNvSpPr>
            <a:spLocks noGrp="1"/>
          </p:cNvSpPr>
          <p:nvPr>
            <p:ph type="subTitle" idx="1"/>
          </p:nvPr>
        </p:nvSpPr>
        <p:spPr>
          <a:xfrm rot="21420000">
            <a:off x="1306912" y="2409834"/>
            <a:ext cx="9755187" cy="550333"/>
          </a:xfrm>
        </p:spPr>
        <p:txBody>
          <a:bodyPr/>
          <a:lstStyle/>
          <a:p>
            <a:r>
              <a:rPr lang="en-US" sz="4000" dirty="0"/>
              <a:t>Welcome Teachers!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0407">
            <a:off x="458436" y="2425200"/>
            <a:ext cx="3210405" cy="2010162"/>
          </a:xfrm>
          <a:prstGeom prst="rect">
            <a:avLst/>
          </a:prstGeom>
        </p:spPr>
      </p:pic>
    </p:spTree>
    <p:extLst>
      <p:ext uri="{BB962C8B-B14F-4D97-AF65-F5344CB8AC3E}">
        <p14:creationId xmlns:p14="http://schemas.microsoft.com/office/powerpoint/2010/main" val="25373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overview Chart</a:t>
            </a:r>
          </a:p>
        </p:txBody>
      </p:sp>
      <p:graphicFrame>
        <p:nvGraphicFramePr>
          <p:cNvPr id="4" name="Content Placeholder 3"/>
          <p:cNvGraphicFramePr>
            <a:graphicFrameLocks noGrp="1"/>
          </p:cNvGraphicFramePr>
          <p:nvPr>
            <p:ph sz="quarter" idx="13"/>
          </p:nvPr>
        </p:nvGraphicFramePr>
        <p:xfrm>
          <a:off x="823453" y="1622323"/>
          <a:ext cx="10090355" cy="40589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58529">
                  <a:extLst>
                    <a:ext uri="{9D8B030D-6E8A-4147-A177-3AD203B41FA5}">
                      <a16:colId xmlns:a16="http://schemas.microsoft.com/office/drawing/2014/main" val="20001"/>
                    </a:ext>
                  </a:extLst>
                </a:gridCol>
                <a:gridCol w="3952568">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386348">
                  <a:extLst>
                    <a:ext uri="{9D8B030D-6E8A-4147-A177-3AD203B41FA5}">
                      <a16:colId xmlns:a16="http://schemas.microsoft.com/office/drawing/2014/main" val="20004"/>
                    </a:ext>
                  </a:extLst>
                </a:gridCol>
                <a:gridCol w="943897">
                  <a:extLst>
                    <a:ext uri="{9D8B030D-6E8A-4147-A177-3AD203B41FA5}">
                      <a16:colId xmlns:a16="http://schemas.microsoft.com/office/drawing/2014/main" val="20005"/>
                    </a:ext>
                  </a:extLst>
                </a:gridCol>
              </a:tblGrid>
              <a:tr h="678425">
                <a:tc>
                  <a:txBody>
                    <a:bodyPr/>
                    <a:lstStyle/>
                    <a:p>
                      <a:pPr algn="ctr"/>
                      <a:r>
                        <a:rPr lang="en-US" sz="1600" dirty="0">
                          <a:latin typeface="Arial" pitchFamily="34" charset="0"/>
                          <a:cs typeface="Arial" pitchFamily="34" charset="0"/>
                        </a:rPr>
                        <a:t>Book</a:t>
                      </a:r>
                    </a:p>
                  </a:txBody>
                  <a:tcPr/>
                </a:tc>
                <a:tc>
                  <a:txBody>
                    <a:bodyPr/>
                    <a:lstStyle/>
                    <a:p>
                      <a:pPr algn="ctr"/>
                      <a:r>
                        <a:rPr lang="en-US" sz="1600" dirty="0">
                          <a:latin typeface="Arial" pitchFamily="34" charset="0"/>
                          <a:cs typeface="Arial" pitchFamily="34" charset="0"/>
                        </a:rPr>
                        <a:t>Fiction/ Nonfiction</a:t>
                      </a:r>
                    </a:p>
                  </a:txBody>
                  <a:tcPr/>
                </a:tc>
                <a:tc>
                  <a:txBody>
                    <a:bodyPr/>
                    <a:lstStyle/>
                    <a:p>
                      <a:pPr algn="ctr"/>
                      <a:r>
                        <a:rPr lang="en-US" sz="1600" dirty="0">
                          <a:latin typeface="Arial" pitchFamily="34" charset="0"/>
                          <a:cs typeface="Arial" pitchFamily="34" charset="0"/>
                        </a:rPr>
                        <a:t>Theme</a:t>
                      </a:r>
                    </a:p>
                  </a:txBody>
                  <a:tcPr/>
                </a:tc>
                <a:tc>
                  <a:txBody>
                    <a:bodyPr/>
                    <a:lstStyle/>
                    <a:p>
                      <a:pPr algn="ctr"/>
                      <a:r>
                        <a:rPr lang="en-US" sz="1600" dirty="0">
                          <a:latin typeface="Arial" pitchFamily="34" charset="0"/>
                          <a:cs typeface="Arial" pitchFamily="34" charset="0"/>
                        </a:rPr>
                        <a:t>Readability Level</a:t>
                      </a:r>
                    </a:p>
                  </a:txBody>
                  <a:tcPr/>
                </a:tc>
                <a:tc>
                  <a:txBody>
                    <a:bodyPr/>
                    <a:lstStyle/>
                    <a:p>
                      <a:pPr algn="ctr"/>
                      <a:r>
                        <a:rPr lang="en-US" sz="1600" dirty="0" err="1">
                          <a:latin typeface="Arial" pitchFamily="34" charset="0"/>
                          <a:cs typeface="Arial" pitchFamily="34" charset="0"/>
                        </a:rPr>
                        <a:t>Lexile</a:t>
                      </a:r>
                      <a:r>
                        <a:rPr lang="en-US" sz="1600" dirty="0">
                          <a:latin typeface="Arial" pitchFamily="34" charset="0"/>
                          <a:cs typeface="Arial" pitchFamily="34" charset="0"/>
                        </a:rPr>
                        <a:t> Level</a:t>
                      </a:r>
                    </a:p>
                  </a:txBody>
                  <a:tcPr/>
                </a:tc>
                <a:tc>
                  <a:txBody>
                    <a:bodyPr/>
                    <a:lstStyle/>
                    <a:p>
                      <a:pPr algn="ctr"/>
                      <a:r>
                        <a:rPr lang="en-US" sz="1600" dirty="0">
                          <a:latin typeface="Arial" pitchFamily="34" charset="0"/>
                          <a:cs typeface="Arial" pitchFamily="34" charset="0"/>
                        </a:rPr>
                        <a:t>Word Count</a:t>
                      </a:r>
                      <a:br>
                        <a:rPr lang="en-US" sz="1600" dirty="0">
                          <a:latin typeface="Arial" pitchFamily="34" charset="0"/>
                          <a:cs typeface="Arial" pitchFamily="34" charset="0"/>
                        </a:rPr>
                      </a:br>
                      <a:endParaRPr lang="en-US" sz="1600" dirty="0">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r>
                        <a:rPr lang="en-US" dirty="0"/>
                        <a:t>Bog Man</a:t>
                      </a:r>
                    </a:p>
                  </a:txBody>
                  <a:tcPr/>
                </a:tc>
                <a:tc>
                  <a:txBody>
                    <a:bodyPr/>
                    <a:lstStyle/>
                    <a:p>
                      <a:pPr algn="ctr"/>
                      <a:r>
                        <a:rPr lang="en-US" dirty="0"/>
                        <a:t>F</a:t>
                      </a:r>
                    </a:p>
                  </a:txBody>
                  <a:tcPr/>
                </a:tc>
                <a:tc>
                  <a:txBody>
                    <a:bodyPr/>
                    <a:lstStyle/>
                    <a:p>
                      <a:r>
                        <a:rPr lang="en-US" dirty="0"/>
                        <a:t>a man who becomes a vengeful monster</a:t>
                      </a:r>
                    </a:p>
                  </a:txBody>
                  <a:tcPr/>
                </a:tc>
                <a:tc>
                  <a:txBody>
                    <a:bodyPr/>
                    <a:lstStyle/>
                    <a:p>
                      <a:pPr algn="ctr"/>
                      <a:r>
                        <a:rPr lang="en-US" dirty="0"/>
                        <a:t>0.5</a:t>
                      </a:r>
                    </a:p>
                    <a:p>
                      <a:pPr algn="ctr"/>
                      <a:endParaRPr lang="en-US" dirty="0"/>
                    </a:p>
                  </a:txBody>
                  <a:tcPr/>
                </a:tc>
                <a:tc>
                  <a:txBody>
                    <a:bodyPr/>
                    <a:lstStyle/>
                    <a:p>
                      <a:pPr algn="ctr"/>
                      <a:r>
                        <a:rPr lang="en-US" dirty="0"/>
                        <a:t>BR/0</a:t>
                      </a:r>
                    </a:p>
                  </a:txBody>
                  <a:tcPr/>
                </a:tc>
                <a:tc>
                  <a:txBody>
                    <a:bodyPr/>
                    <a:lstStyle/>
                    <a:p>
                      <a:pPr algn="ctr"/>
                      <a:r>
                        <a:rPr lang="en-US" dirty="0"/>
                        <a:t>152</a:t>
                      </a:r>
                    </a:p>
                  </a:txBody>
                  <a:tcPr/>
                </a:tc>
                <a:extLst>
                  <a:ext uri="{0D108BD9-81ED-4DB2-BD59-A6C34878D82A}">
                    <a16:rowId xmlns:a16="http://schemas.microsoft.com/office/drawing/2014/main" val="10001"/>
                  </a:ext>
                </a:extLst>
              </a:tr>
              <a:tr h="370840">
                <a:tc>
                  <a:txBody>
                    <a:bodyPr/>
                    <a:lstStyle/>
                    <a:p>
                      <a:r>
                        <a:rPr lang="en-US" dirty="0"/>
                        <a:t>Fads</a:t>
                      </a:r>
                    </a:p>
                  </a:txBody>
                  <a:tcPr/>
                </a:tc>
                <a:tc>
                  <a:txBody>
                    <a:bodyPr/>
                    <a:lstStyle/>
                    <a:p>
                      <a:pPr algn="ctr"/>
                      <a:r>
                        <a:rPr lang="en-US" dirty="0"/>
                        <a:t>F</a:t>
                      </a:r>
                    </a:p>
                  </a:txBody>
                  <a:tcPr/>
                </a:tc>
                <a:tc>
                  <a:txBody>
                    <a:bodyPr/>
                    <a:lstStyle/>
                    <a:p>
                      <a:r>
                        <a:rPr lang="en-US" dirty="0"/>
                        <a:t>fads in the 1980s</a:t>
                      </a:r>
                    </a:p>
                  </a:txBody>
                  <a:tcPr/>
                </a:tc>
                <a:tc>
                  <a:txBody>
                    <a:bodyPr/>
                    <a:lstStyle/>
                    <a:p>
                      <a:pPr algn="ctr"/>
                      <a:r>
                        <a:rPr lang="en-US" dirty="0"/>
                        <a:t>0.5</a:t>
                      </a:r>
                    </a:p>
                  </a:txBody>
                  <a:tcPr/>
                </a:tc>
                <a:tc>
                  <a:txBody>
                    <a:bodyPr/>
                    <a:lstStyle/>
                    <a:p>
                      <a:pPr algn="ctr"/>
                      <a:r>
                        <a:rPr lang="en-US" dirty="0"/>
                        <a:t>70L</a:t>
                      </a:r>
                    </a:p>
                  </a:txBody>
                  <a:tcPr/>
                </a:tc>
                <a:tc>
                  <a:txBody>
                    <a:bodyPr/>
                    <a:lstStyle/>
                    <a:p>
                      <a:pPr algn="ctr"/>
                      <a:r>
                        <a:rPr lang="en-US" dirty="0"/>
                        <a:t>152</a:t>
                      </a:r>
                    </a:p>
                  </a:txBody>
                  <a:tcPr/>
                </a:tc>
                <a:extLst>
                  <a:ext uri="{0D108BD9-81ED-4DB2-BD59-A6C34878D82A}">
                    <a16:rowId xmlns:a16="http://schemas.microsoft.com/office/drawing/2014/main" val="10002"/>
                  </a:ext>
                </a:extLst>
              </a:tr>
              <a:tr h="370840">
                <a:tc>
                  <a:txBody>
                    <a:bodyPr/>
                    <a:lstStyle/>
                    <a:p>
                      <a:r>
                        <a:rPr lang="en-US" dirty="0"/>
                        <a:t>Hip Hop</a:t>
                      </a:r>
                    </a:p>
                  </a:txBody>
                  <a:tcPr/>
                </a:tc>
                <a:tc>
                  <a:txBody>
                    <a:bodyPr/>
                    <a:lstStyle/>
                    <a:p>
                      <a:pPr algn="ctr"/>
                      <a:r>
                        <a:rPr lang="en-US" dirty="0"/>
                        <a:t>F</a:t>
                      </a:r>
                    </a:p>
                  </a:txBody>
                  <a:tcPr/>
                </a:tc>
                <a:tc>
                  <a:txBody>
                    <a:bodyPr/>
                    <a:lstStyle/>
                    <a:p>
                      <a:r>
                        <a:rPr lang="en-US" dirty="0"/>
                        <a:t>celebrating urban music</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152</a:t>
                      </a:r>
                    </a:p>
                  </a:txBody>
                  <a:tcPr/>
                </a:tc>
                <a:extLst>
                  <a:ext uri="{0D108BD9-81ED-4DB2-BD59-A6C34878D82A}">
                    <a16:rowId xmlns:a16="http://schemas.microsoft.com/office/drawing/2014/main" val="10003"/>
                  </a:ext>
                </a:extLst>
              </a:tr>
              <a:tr h="370840">
                <a:tc>
                  <a:txBody>
                    <a:bodyPr/>
                    <a:lstStyle/>
                    <a:p>
                      <a:r>
                        <a:rPr lang="en-US" dirty="0"/>
                        <a:t>The Lab</a:t>
                      </a:r>
                    </a:p>
                  </a:txBody>
                  <a:tcPr/>
                </a:tc>
                <a:tc>
                  <a:txBody>
                    <a:bodyPr/>
                    <a:lstStyle/>
                    <a:p>
                      <a:pPr algn="ctr"/>
                      <a:r>
                        <a:rPr lang="en-US" dirty="0"/>
                        <a:t>F</a:t>
                      </a:r>
                    </a:p>
                  </a:txBody>
                  <a:tcPr/>
                </a:tc>
                <a:tc>
                  <a:txBody>
                    <a:bodyPr/>
                    <a:lstStyle/>
                    <a:p>
                      <a:r>
                        <a:rPr lang="en-US" dirty="0"/>
                        <a:t>escaping from alien experimenters</a:t>
                      </a:r>
                    </a:p>
                  </a:txBody>
                  <a:tcPr/>
                </a:tc>
                <a:tc>
                  <a:txBody>
                    <a:bodyPr/>
                    <a:lstStyle/>
                    <a:p>
                      <a:pPr algn="ctr"/>
                      <a:r>
                        <a:rPr lang="en-US" dirty="0"/>
                        <a:t>0.3</a:t>
                      </a:r>
                    </a:p>
                  </a:txBody>
                  <a:tcPr/>
                </a:tc>
                <a:tc>
                  <a:txBody>
                    <a:bodyPr/>
                    <a:lstStyle/>
                    <a:p>
                      <a:pPr algn="ctr"/>
                      <a:r>
                        <a:rPr lang="en-US" dirty="0"/>
                        <a:t>BR/0</a:t>
                      </a:r>
                    </a:p>
                  </a:txBody>
                  <a:tcPr/>
                </a:tc>
                <a:tc>
                  <a:txBody>
                    <a:bodyPr/>
                    <a:lstStyle/>
                    <a:p>
                      <a:pPr algn="ctr"/>
                      <a:r>
                        <a:rPr lang="en-US" dirty="0"/>
                        <a:t>155</a:t>
                      </a:r>
                    </a:p>
                  </a:txBody>
                  <a:tcPr/>
                </a:tc>
                <a:extLst>
                  <a:ext uri="{0D108BD9-81ED-4DB2-BD59-A6C34878D82A}">
                    <a16:rowId xmlns:a16="http://schemas.microsoft.com/office/drawing/2014/main" val="10004"/>
                  </a:ext>
                </a:extLst>
              </a:tr>
              <a:tr h="370840">
                <a:tc>
                  <a:txBody>
                    <a:bodyPr/>
                    <a:lstStyle/>
                    <a:p>
                      <a:r>
                        <a:rPr lang="en-US" dirty="0"/>
                        <a:t>Mad</a:t>
                      </a:r>
                    </a:p>
                  </a:txBody>
                  <a:tcPr/>
                </a:tc>
                <a:tc>
                  <a:txBody>
                    <a:bodyPr/>
                    <a:lstStyle/>
                    <a:p>
                      <a:pPr algn="ctr"/>
                      <a:r>
                        <a:rPr lang="en-US" dirty="0"/>
                        <a:t>F</a:t>
                      </a:r>
                    </a:p>
                  </a:txBody>
                  <a:tcPr/>
                </a:tc>
                <a:tc>
                  <a:txBody>
                    <a:bodyPr/>
                    <a:lstStyle/>
                    <a:p>
                      <a:r>
                        <a:rPr lang="en-US" dirty="0"/>
                        <a:t>babysitting a trouble maker</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147</a:t>
                      </a:r>
                    </a:p>
                  </a:txBody>
                  <a:tcPr/>
                </a:tc>
                <a:extLst>
                  <a:ext uri="{0D108BD9-81ED-4DB2-BD59-A6C34878D82A}">
                    <a16:rowId xmlns:a16="http://schemas.microsoft.com/office/drawing/2014/main" val="10005"/>
                  </a:ext>
                </a:extLst>
              </a:tr>
              <a:tr h="370840">
                <a:tc>
                  <a:txBody>
                    <a:bodyPr/>
                    <a:lstStyle/>
                    <a:p>
                      <a:r>
                        <a:rPr lang="en-US" dirty="0"/>
                        <a:t>The Mix</a:t>
                      </a:r>
                    </a:p>
                  </a:txBody>
                  <a:tcPr/>
                </a:tc>
                <a:tc>
                  <a:txBody>
                    <a:bodyPr/>
                    <a:lstStyle/>
                    <a:p>
                      <a:pPr algn="ctr"/>
                      <a:r>
                        <a:rPr lang="en-US" dirty="0"/>
                        <a:t>F</a:t>
                      </a:r>
                    </a:p>
                  </a:txBody>
                  <a:tcPr/>
                </a:tc>
                <a:tc>
                  <a:txBody>
                    <a:bodyPr/>
                    <a:lstStyle/>
                    <a:p>
                      <a:r>
                        <a:rPr lang="en-US" dirty="0"/>
                        <a:t>becoming</a:t>
                      </a:r>
                      <a:r>
                        <a:rPr lang="en-US" baseline="0" dirty="0"/>
                        <a:t> a DJ</a:t>
                      </a:r>
                      <a:endParaRPr lang="en-US" dirty="0"/>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135</a:t>
                      </a:r>
                    </a:p>
                  </a:txBody>
                  <a:tcPr/>
                </a:tc>
                <a:extLst>
                  <a:ext uri="{0D108BD9-81ED-4DB2-BD59-A6C34878D82A}">
                    <a16:rowId xmlns:a16="http://schemas.microsoft.com/office/drawing/2014/main" val="10006"/>
                  </a:ext>
                </a:extLst>
              </a:tr>
              <a:tr h="370840">
                <a:tc>
                  <a:txBody>
                    <a:bodyPr/>
                    <a:lstStyle/>
                    <a:p>
                      <a:r>
                        <a:rPr lang="en-US" dirty="0"/>
                        <a:t>Bats</a:t>
                      </a:r>
                    </a:p>
                  </a:txBody>
                  <a:tcPr/>
                </a:tc>
                <a:tc>
                  <a:txBody>
                    <a:bodyPr/>
                    <a:lstStyle/>
                    <a:p>
                      <a:pPr algn="ctr"/>
                      <a:r>
                        <a:rPr lang="en-US" dirty="0"/>
                        <a:t>NF</a:t>
                      </a:r>
                    </a:p>
                  </a:txBody>
                  <a:tcPr/>
                </a:tc>
                <a:tc>
                  <a:txBody>
                    <a:bodyPr/>
                    <a:lstStyle/>
                    <a:p>
                      <a:r>
                        <a:rPr lang="en-US" dirty="0"/>
                        <a:t>exploring bats</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139</a:t>
                      </a:r>
                    </a:p>
                  </a:txBody>
                  <a:tcPr/>
                </a:tc>
                <a:extLst>
                  <a:ext uri="{0D108BD9-81ED-4DB2-BD59-A6C34878D82A}">
                    <a16:rowId xmlns:a16="http://schemas.microsoft.com/office/drawing/2014/main" val="10007"/>
                  </a:ext>
                </a:extLst>
              </a:tr>
              <a:tr h="370840">
                <a:tc>
                  <a:txBody>
                    <a:bodyPr/>
                    <a:lstStyle/>
                    <a:p>
                      <a:r>
                        <a:rPr lang="en-US" dirty="0"/>
                        <a:t>Fit</a:t>
                      </a:r>
                    </a:p>
                  </a:txBody>
                  <a:tcPr/>
                </a:tc>
                <a:tc>
                  <a:txBody>
                    <a:bodyPr/>
                    <a:lstStyle/>
                    <a:p>
                      <a:pPr algn="ctr"/>
                      <a:r>
                        <a:rPr lang="en-US" dirty="0"/>
                        <a:t>NF</a:t>
                      </a:r>
                    </a:p>
                  </a:txBody>
                  <a:tcPr/>
                </a:tc>
                <a:tc>
                  <a:txBody>
                    <a:bodyPr/>
                    <a:lstStyle/>
                    <a:p>
                      <a:r>
                        <a:rPr lang="en-US" dirty="0"/>
                        <a:t>staying physically fit</a:t>
                      </a:r>
                    </a:p>
                  </a:txBody>
                  <a:tcPr/>
                </a:tc>
                <a:tc>
                  <a:txBody>
                    <a:bodyPr/>
                    <a:lstStyle/>
                    <a:p>
                      <a:pPr algn="ctr"/>
                      <a:r>
                        <a:rPr lang="en-US" dirty="0"/>
                        <a:t>0.3</a:t>
                      </a:r>
                    </a:p>
                  </a:txBody>
                  <a:tcPr/>
                </a:tc>
                <a:tc>
                  <a:txBody>
                    <a:bodyPr/>
                    <a:lstStyle/>
                    <a:p>
                      <a:pPr algn="ctr"/>
                      <a:r>
                        <a:rPr lang="en-US" dirty="0"/>
                        <a:t>BR/0</a:t>
                      </a:r>
                    </a:p>
                  </a:txBody>
                  <a:tcPr/>
                </a:tc>
                <a:tc>
                  <a:txBody>
                    <a:bodyPr/>
                    <a:lstStyle/>
                    <a:p>
                      <a:pPr algn="ctr"/>
                      <a:r>
                        <a:rPr lang="en-US" dirty="0"/>
                        <a:t>151</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Overview: </a:t>
            </a:r>
            <a:r>
              <a:rPr lang="en-US" dirty="0" err="1"/>
              <a:t>THeme</a:t>
            </a:r>
            <a:endParaRPr lang="en-US" dirty="0"/>
          </a:p>
        </p:txBody>
      </p:sp>
      <p:sp>
        <p:nvSpPr>
          <p:cNvPr id="3" name="TextBox 2"/>
          <p:cNvSpPr txBox="1"/>
          <p:nvPr/>
        </p:nvSpPr>
        <p:spPr>
          <a:xfrm>
            <a:off x="685802" y="2391043"/>
            <a:ext cx="8057328" cy="1015663"/>
          </a:xfrm>
          <a:prstGeom prst="rect">
            <a:avLst/>
          </a:prstGeom>
          <a:noFill/>
        </p:spPr>
        <p:txBody>
          <a:bodyPr wrap="square" rtlCol="0">
            <a:spAutoFit/>
          </a:bodyPr>
          <a:lstStyle/>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sp>
        <p:nvSpPr>
          <p:cNvPr id="4" name="TextBox 3"/>
          <p:cNvSpPr txBox="1"/>
          <p:nvPr/>
        </p:nvSpPr>
        <p:spPr>
          <a:xfrm>
            <a:off x="685801" y="2104103"/>
            <a:ext cx="8057328" cy="3785652"/>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Do you see any themes in the charts that coincide with what students are learning in their classes?</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Do you see any themes you know your students will enjoy reading about?</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Do you see any themes that you can relate to yourself?</a:t>
            </a:r>
          </a:p>
          <a:p>
            <a:pPr marL="457200" indent="-457200"/>
            <a:endParaRPr lang="en-US" sz="3000" dirty="0">
              <a:solidFill>
                <a:schemeClr val="tx1">
                  <a:lumMod val="65000"/>
                  <a:lumOff val="35000"/>
                </a:schemeClr>
              </a:solidFill>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rot="165856">
            <a:off x="9196451" y="1486121"/>
            <a:ext cx="1269896" cy="1920585"/>
          </a:xfrm>
          <a:prstGeom prst="rect">
            <a:avLst/>
          </a:prstGeom>
        </p:spPr>
      </p:pic>
      <p:pic>
        <p:nvPicPr>
          <p:cNvPr id="6" name="Picture 5"/>
          <p:cNvPicPr>
            <a:picLocks noChangeAspect="1"/>
          </p:cNvPicPr>
          <p:nvPr/>
        </p:nvPicPr>
        <p:blipFill>
          <a:blip r:embed="rId4"/>
          <a:stretch>
            <a:fillRect/>
          </a:stretch>
        </p:blipFill>
        <p:spPr>
          <a:xfrm rot="591226">
            <a:off x="9078140" y="3855985"/>
            <a:ext cx="1281674" cy="1938399"/>
          </a:xfrm>
          <a:prstGeom prst="rect">
            <a:avLst/>
          </a:prstGeom>
        </p:spPr>
      </p:pic>
    </p:spTree>
    <p:extLst>
      <p:ext uri="{BB962C8B-B14F-4D97-AF65-F5344CB8AC3E}">
        <p14:creationId xmlns:p14="http://schemas.microsoft.com/office/powerpoint/2010/main" val="160694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overview Chart</a:t>
            </a:r>
          </a:p>
        </p:txBody>
      </p:sp>
      <p:graphicFrame>
        <p:nvGraphicFramePr>
          <p:cNvPr id="4" name="Content Placeholder 3"/>
          <p:cNvGraphicFramePr>
            <a:graphicFrameLocks noGrp="1"/>
          </p:cNvGraphicFramePr>
          <p:nvPr>
            <p:ph sz="quarter" idx="13"/>
          </p:nvPr>
        </p:nvGraphicFramePr>
        <p:xfrm>
          <a:off x="823453" y="1622323"/>
          <a:ext cx="10090355" cy="40589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58529">
                  <a:extLst>
                    <a:ext uri="{9D8B030D-6E8A-4147-A177-3AD203B41FA5}">
                      <a16:colId xmlns:a16="http://schemas.microsoft.com/office/drawing/2014/main" val="20001"/>
                    </a:ext>
                  </a:extLst>
                </a:gridCol>
                <a:gridCol w="3952568">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386348">
                  <a:extLst>
                    <a:ext uri="{9D8B030D-6E8A-4147-A177-3AD203B41FA5}">
                      <a16:colId xmlns:a16="http://schemas.microsoft.com/office/drawing/2014/main" val="20004"/>
                    </a:ext>
                  </a:extLst>
                </a:gridCol>
                <a:gridCol w="943897">
                  <a:extLst>
                    <a:ext uri="{9D8B030D-6E8A-4147-A177-3AD203B41FA5}">
                      <a16:colId xmlns:a16="http://schemas.microsoft.com/office/drawing/2014/main" val="20005"/>
                    </a:ext>
                  </a:extLst>
                </a:gridCol>
              </a:tblGrid>
              <a:tr h="678425">
                <a:tc>
                  <a:txBody>
                    <a:bodyPr/>
                    <a:lstStyle/>
                    <a:p>
                      <a:pPr algn="ctr"/>
                      <a:r>
                        <a:rPr lang="en-US" sz="1600" dirty="0">
                          <a:latin typeface="Arial" pitchFamily="34" charset="0"/>
                          <a:cs typeface="Arial" pitchFamily="34" charset="0"/>
                        </a:rPr>
                        <a:t>Book</a:t>
                      </a:r>
                    </a:p>
                  </a:txBody>
                  <a:tcPr/>
                </a:tc>
                <a:tc>
                  <a:txBody>
                    <a:bodyPr/>
                    <a:lstStyle/>
                    <a:p>
                      <a:pPr algn="ctr"/>
                      <a:r>
                        <a:rPr lang="en-US" sz="1600" dirty="0">
                          <a:latin typeface="Arial" pitchFamily="34" charset="0"/>
                          <a:cs typeface="Arial" pitchFamily="34" charset="0"/>
                        </a:rPr>
                        <a:t>Fiction/ Nonfiction</a:t>
                      </a:r>
                    </a:p>
                  </a:txBody>
                  <a:tcPr/>
                </a:tc>
                <a:tc>
                  <a:txBody>
                    <a:bodyPr/>
                    <a:lstStyle/>
                    <a:p>
                      <a:pPr algn="ctr"/>
                      <a:r>
                        <a:rPr lang="en-US" sz="1600" dirty="0">
                          <a:latin typeface="Arial" pitchFamily="34" charset="0"/>
                          <a:cs typeface="Arial" pitchFamily="34" charset="0"/>
                        </a:rPr>
                        <a:t>Theme</a:t>
                      </a:r>
                    </a:p>
                  </a:txBody>
                  <a:tcPr/>
                </a:tc>
                <a:tc>
                  <a:txBody>
                    <a:bodyPr/>
                    <a:lstStyle/>
                    <a:p>
                      <a:pPr algn="ctr"/>
                      <a:r>
                        <a:rPr lang="en-US" sz="1600" dirty="0">
                          <a:latin typeface="Arial" pitchFamily="34" charset="0"/>
                          <a:cs typeface="Arial" pitchFamily="34" charset="0"/>
                        </a:rPr>
                        <a:t>Readability Level</a:t>
                      </a:r>
                    </a:p>
                  </a:txBody>
                  <a:tcPr/>
                </a:tc>
                <a:tc>
                  <a:txBody>
                    <a:bodyPr/>
                    <a:lstStyle/>
                    <a:p>
                      <a:pPr algn="ctr"/>
                      <a:r>
                        <a:rPr lang="en-US" sz="1600" dirty="0" err="1">
                          <a:latin typeface="Arial" pitchFamily="34" charset="0"/>
                          <a:cs typeface="Arial" pitchFamily="34" charset="0"/>
                        </a:rPr>
                        <a:t>Lexile</a:t>
                      </a:r>
                      <a:r>
                        <a:rPr lang="en-US" sz="1600" dirty="0">
                          <a:latin typeface="Arial" pitchFamily="34" charset="0"/>
                          <a:cs typeface="Arial" pitchFamily="34" charset="0"/>
                        </a:rPr>
                        <a:t> Level</a:t>
                      </a:r>
                    </a:p>
                  </a:txBody>
                  <a:tcPr/>
                </a:tc>
                <a:tc>
                  <a:txBody>
                    <a:bodyPr/>
                    <a:lstStyle/>
                    <a:p>
                      <a:pPr algn="ctr"/>
                      <a:r>
                        <a:rPr lang="en-US" sz="1600" dirty="0">
                          <a:latin typeface="Arial" pitchFamily="34" charset="0"/>
                          <a:cs typeface="Arial" pitchFamily="34" charset="0"/>
                        </a:rPr>
                        <a:t>Word Count</a:t>
                      </a:r>
                      <a:br>
                        <a:rPr lang="en-US" sz="1600" dirty="0">
                          <a:latin typeface="Arial" pitchFamily="34" charset="0"/>
                          <a:cs typeface="Arial" pitchFamily="34" charset="0"/>
                        </a:rPr>
                      </a:br>
                      <a:endParaRPr lang="en-US" sz="1600" dirty="0">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r>
                        <a:rPr lang="en-US" dirty="0"/>
                        <a:t>Bog Man</a:t>
                      </a:r>
                    </a:p>
                  </a:txBody>
                  <a:tcPr/>
                </a:tc>
                <a:tc>
                  <a:txBody>
                    <a:bodyPr/>
                    <a:lstStyle/>
                    <a:p>
                      <a:pPr algn="ctr"/>
                      <a:r>
                        <a:rPr lang="en-US" dirty="0"/>
                        <a:t>F</a:t>
                      </a:r>
                    </a:p>
                  </a:txBody>
                  <a:tcPr/>
                </a:tc>
                <a:tc>
                  <a:txBody>
                    <a:bodyPr/>
                    <a:lstStyle/>
                    <a:p>
                      <a:r>
                        <a:rPr lang="en-US" dirty="0"/>
                        <a:t>a man who becomes a vengeful monster</a:t>
                      </a:r>
                    </a:p>
                  </a:txBody>
                  <a:tcPr/>
                </a:tc>
                <a:tc>
                  <a:txBody>
                    <a:bodyPr/>
                    <a:lstStyle/>
                    <a:p>
                      <a:pPr algn="ctr"/>
                      <a:r>
                        <a:rPr lang="en-US" dirty="0"/>
                        <a:t>0.5</a:t>
                      </a:r>
                    </a:p>
                    <a:p>
                      <a:pPr algn="ctr"/>
                      <a:endParaRPr lang="en-US" dirty="0"/>
                    </a:p>
                  </a:txBody>
                  <a:tcPr/>
                </a:tc>
                <a:tc>
                  <a:txBody>
                    <a:bodyPr/>
                    <a:lstStyle/>
                    <a:p>
                      <a:pPr algn="ctr"/>
                      <a:r>
                        <a:rPr lang="en-US" dirty="0"/>
                        <a:t>BR/0</a:t>
                      </a:r>
                    </a:p>
                  </a:txBody>
                  <a:tcPr/>
                </a:tc>
                <a:tc>
                  <a:txBody>
                    <a:bodyPr/>
                    <a:lstStyle/>
                    <a:p>
                      <a:pPr algn="ctr"/>
                      <a:r>
                        <a:rPr lang="en-US" dirty="0"/>
                        <a:t>152</a:t>
                      </a:r>
                    </a:p>
                  </a:txBody>
                  <a:tcPr/>
                </a:tc>
                <a:extLst>
                  <a:ext uri="{0D108BD9-81ED-4DB2-BD59-A6C34878D82A}">
                    <a16:rowId xmlns:a16="http://schemas.microsoft.com/office/drawing/2014/main" val="10001"/>
                  </a:ext>
                </a:extLst>
              </a:tr>
              <a:tr h="370840">
                <a:tc>
                  <a:txBody>
                    <a:bodyPr/>
                    <a:lstStyle/>
                    <a:p>
                      <a:r>
                        <a:rPr lang="en-US" dirty="0"/>
                        <a:t>Fads</a:t>
                      </a:r>
                    </a:p>
                  </a:txBody>
                  <a:tcPr/>
                </a:tc>
                <a:tc>
                  <a:txBody>
                    <a:bodyPr/>
                    <a:lstStyle/>
                    <a:p>
                      <a:pPr algn="ctr"/>
                      <a:r>
                        <a:rPr lang="en-US" dirty="0"/>
                        <a:t>F</a:t>
                      </a:r>
                    </a:p>
                  </a:txBody>
                  <a:tcPr/>
                </a:tc>
                <a:tc>
                  <a:txBody>
                    <a:bodyPr/>
                    <a:lstStyle/>
                    <a:p>
                      <a:r>
                        <a:rPr lang="en-US" dirty="0"/>
                        <a:t>fads in the 1980s</a:t>
                      </a:r>
                    </a:p>
                  </a:txBody>
                  <a:tcPr/>
                </a:tc>
                <a:tc>
                  <a:txBody>
                    <a:bodyPr/>
                    <a:lstStyle/>
                    <a:p>
                      <a:pPr algn="ctr"/>
                      <a:r>
                        <a:rPr lang="en-US" dirty="0"/>
                        <a:t>0.5</a:t>
                      </a:r>
                    </a:p>
                  </a:txBody>
                  <a:tcPr/>
                </a:tc>
                <a:tc>
                  <a:txBody>
                    <a:bodyPr/>
                    <a:lstStyle/>
                    <a:p>
                      <a:pPr algn="ctr"/>
                      <a:r>
                        <a:rPr lang="en-US" dirty="0"/>
                        <a:t>70L</a:t>
                      </a:r>
                    </a:p>
                  </a:txBody>
                  <a:tcPr/>
                </a:tc>
                <a:tc>
                  <a:txBody>
                    <a:bodyPr/>
                    <a:lstStyle/>
                    <a:p>
                      <a:pPr algn="ctr"/>
                      <a:r>
                        <a:rPr lang="en-US" dirty="0"/>
                        <a:t>152</a:t>
                      </a:r>
                    </a:p>
                  </a:txBody>
                  <a:tcPr/>
                </a:tc>
                <a:extLst>
                  <a:ext uri="{0D108BD9-81ED-4DB2-BD59-A6C34878D82A}">
                    <a16:rowId xmlns:a16="http://schemas.microsoft.com/office/drawing/2014/main" val="10002"/>
                  </a:ext>
                </a:extLst>
              </a:tr>
              <a:tr h="370840">
                <a:tc>
                  <a:txBody>
                    <a:bodyPr/>
                    <a:lstStyle/>
                    <a:p>
                      <a:r>
                        <a:rPr lang="en-US" dirty="0"/>
                        <a:t>Hip Hop</a:t>
                      </a:r>
                    </a:p>
                  </a:txBody>
                  <a:tcPr/>
                </a:tc>
                <a:tc>
                  <a:txBody>
                    <a:bodyPr/>
                    <a:lstStyle/>
                    <a:p>
                      <a:pPr algn="ctr"/>
                      <a:r>
                        <a:rPr lang="en-US" dirty="0"/>
                        <a:t>F</a:t>
                      </a:r>
                    </a:p>
                  </a:txBody>
                  <a:tcPr/>
                </a:tc>
                <a:tc>
                  <a:txBody>
                    <a:bodyPr/>
                    <a:lstStyle/>
                    <a:p>
                      <a:r>
                        <a:rPr lang="en-US" dirty="0"/>
                        <a:t>celebrating urban music</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152</a:t>
                      </a:r>
                    </a:p>
                  </a:txBody>
                  <a:tcPr/>
                </a:tc>
                <a:extLst>
                  <a:ext uri="{0D108BD9-81ED-4DB2-BD59-A6C34878D82A}">
                    <a16:rowId xmlns:a16="http://schemas.microsoft.com/office/drawing/2014/main" val="10003"/>
                  </a:ext>
                </a:extLst>
              </a:tr>
              <a:tr h="370840">
                <a:tc>
                  <a:txBody>
                    <a:bodyPr/>
                    <a:lstStyle/>
                    <a:p>
                      <a:r>
                        <a:rPr lang="en-US" dirty="0"/>
                        <a:t>The Lab</a:t>
                      </a:r>
                    </a:p>
                  </a:txBody>
                  <a:tcPr/>
                </a:tc>
                <a:tc>
                  <a:txBody>
                    <a:bodyPr/>
                    <a:lstStyle/>
                    <a:p>
                      <a:pPr algn="ctr"/>
                      <a:r>
                        <a:rPr lang="en-US" dirty="0"/>
                        <a:t>F</a:t>
                      </a:r>
                    </a:p>
                  </a:txBody>
                  <a:tcPr/>
                </a:tc>
                <a:tc>
                  <a:txBody>
                    <a:bodyPr/>
                    <a:lstStyle/>
                    <a:p>
                      <a:r>
                        <a:rPr lang="en-US" dirty="0"/>
                        <a:t>escaping from alien experimenters</a:t>
                      </a:r>
                    </a:p>
                  </a:txBody>
                  <a:tcPr/>
                </a:tc>
                <a:tc>
                  <a:txBody>
                    <a:bodyPr/>
                    <a:lstStyle/>
                    <a:p>
                      <a:pPr algn="ctr"/>
                      <a:r>
                        <a:rPr lang="en-US" dirty="0"/>
                        <a:t>0.3</a:t>
                      </a:r>
                    </a:p>
                  </a:txBody>
                  <a:tcPr/>
                </a:tc>
                <a:tc>
                  <a:txBody>
                    <a:bodyPr/>
                    <a:lstStyle/>
                    <a:p>
                      <a:pPr algn="ctr"/>
                      <a:r>
                        <a:rPr lang="en-US" dirty="0"/>
                        <a:t>BR/0</a:t>
                      </a:r>
                    </a:p>
                  </a:txBody>
                  <a:tcPr/>
                </a:tc>
                <a:tc>
                  <a:txBody>
                    <a:bodyPr/>
                    <a:lstStyle/>
                    <a:p>
                      <a:pPr algn="ctr"/>
                      <a:r>
                        <a:rPr lang="en-US" dirty="0"/>
                        <a:t>155</a:t>
                      </a:r>
                    </a:p>
                  </a:txBody>
                  <a:tcPr/>
                </a:tc>
                <a:extLst>
                  <a:ext uri="{0D108BD9-81ED-4DB2-BD59-A6C34878D82A}">
                    <a16:rowId xmlns:a16="http://schemas.microsoft.com/office/drawing/2014/main" val="10004"/>
                  </a:ext>
                </a:extLst>
              </a:tr>
              <a:tr h="370840">
                <a:tc>
                  <a:txBody>
                    <a:bodyPr/>
                    <a:lstStyle/>
                    <a:p>
                      <a:r>
                        <a:rPr lang="en-US" dirty="0"/>
                        <a:t>Mad</a:t>
                      </a:r>
                    </a:p>
                  </a:txBody>
                  <a:tcPr/>
                </a:tc>
                <a:tc>
                  <a:txBody>
                    <a:bodyPr/>
                    <a:lstStyle/>
                    <a:p>
                      <a:pPr algn="ctr"/>
                      <a:r>
                        <a:rPr lang="en-US" dirty="0"/>
                        <a:t>F</a:t>
                      </a:r>
                    </a:p>
                  </a:txBody>
                  <a:tcPr/>
                </a:tc>
                <a:tc>
                  <a:txBody>
                    <a:bodyPr/>
                    <a:lstStyle/>
                    <a:p>
                      <a:r>
                        <a:rPr lang="en-US" dirty="0"/>
                        <a:t>babysitting a trouble maker</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147</a:t>
                      </a:r>
                    </a:p>
                  </a:txBody>
                  <a:tcPr/>
                </a:tc>
                <a:extLst>
                  <a:ext uri="{0D108BD9-81ED-4DB2-BD59-A6C34878D82A}">
                    <a16:rowId xmlns:a16="http://schemas.microsoft.com/office/drawing/2014/main" val="10005"/>
                  </a:ext>
                </a:extLst>
              </a:tr>
              <a:tr h="370840">
                <a:tc>
                  <a:txBody>
                    <a:bodyPr/>
                    <a:lstStyle/>
                    <a:p>
                      <a:r>
                        <a:rPr lang="en-US" dirty="0"/>
                        <a:t>The Mix</a:t>
                      </a:r>
                    </a:p>
                  </a:txBody>
                  <a:tcPr/>
                </a:tc>
                <a:tc>
                  <a:txBody>
                    <a:bodyPr/>
                    <a:lstStyle/>
                    <a:p>
                      <a:pPr algn="ctr"/>
                      <a:r>
                        <a:rPr lang="en-US" dirty="0"/>
                        <a:t>F</a:t>
                      </a:r>
                    </a:p>
                  </a:txBody>
                  <a:tcPr/>
                </a:tc>
                <a:tc>
                  <a:txBody>
                    <a:bodyPr/>
                    <a:lstStyle/>
                    <a:p>
                      <a:r>
                        <a:rPr lang="en-US" dirty="0"/>
                        <a:t>becoming</a:t>
                      </a:r>
                      <a:r>
                        <a:rPr lang="en-US" baseline="0" dirty="0"/>
                        <a:t> a DJ</a:t>
                      </a:r>
                      <a:endParaRPr lang="en-US" dirty="0"/>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135</a:t>
                      </a:r>
                    </a:p>
                  </a:txBody>
                  <a:tcPr/>
                </a:tc>
                <a:extLst>
                  <a:ext uri="{0D108BD9-81ED-4DB2-BD59-A6C34878D82A}">
                    <a16:rowId xmlns:a16="http://schemas.microsoft.com/office/drawing/2014/main" val="10006"/>
                  </a:ext>
                </a:extLst>
              </a:tr>
              <a:tr h="370840">
                <a:tc>
                  <a:txBody>
                    <a:bodyPr/>
                    <a:lstStyle/>
                    <a:p>
                      <a:r>
                        <a:rPr lang="en-US" dirty="0"/>
                        <a:t>Bats</a:t>
                      </a:r>
                    </a:p>
                  </a:txBody>
                  <a:tcPr/>
                </a:tc>
                <a:tc>
                  <a:txBody>
                    <a:bodyPr/>
                    <a:lstStyle/>
                    <a:p>
                      <a:pPr algn="ctr"/>
                      <a:r>
                        <a:rPr lang="en-US" dirty="0"/>
                        <a:t>NF</a:t>
                      </a:r>
                    </a:p>
                  </a:txBody>
                  <a:tcPr/>
                </a:tc>
                <a:tc>
                  <a:txBody>
                    <a:bodyPr/>
                    <a:lstStyle/>
                    <a:p>
                      <a:r>
                        <a:rPr lang="en-US" dirty="0"/>
                        <a:t>exploring bats</a:t>
                      </a:r>
                    </a:p>
                  </a:txBody>
                  <a:tcPr/>
                </a:tc>
                <a:tc>
                  <a:txBody>
                    <a:bodyPr/>
                    <a:lstStyle/>
                    <a:p>
                      <a:pPr algn="ctr"/>
                      <a:r>
                        <a:rPr lang="en-US" dirty="0"/>
                        <a:t>0.5</a:t>
                      </a:r>
                    </a:p>
                  </a:txBody>
                  <a:tcPr/>
                </a:tc>
                <a:tc>
                  <a:txBody>
                    <a:bodyPr/>
                    <a:lstStyle/>
                    <a:p>
                      <a:pPr algn="ctr"/>
                      <a:r>
                        <a:rPr lang="en-US" dirty="0"/>
                        <a:t>BR/0</a:t>
                      </a:r>
                    </a:p>
                  </a:txBody>
                  <a:tcPr/>
                </a:tc>
                <a:tc>
                  <a:txBody>
                    <a:bodyPr/>
                    <a:lstStyle/>
                    <a:p>
                      <a:pPr algn="ctr"/>
                      <a:r>
                        <a:rPr lang="en-US" dirty="0"/>
                        <a:t>139</a:t>
                      </a:r>
                    </a:p>
                  </a:txBody>
                  <a:tcPr/>
                </a:tc>
                <a:extLst>
                  <a:ext uri="{0D108BD9-81ED-4DB2-BD59-A6C34878D82A}">
                    <a16:rowId xmlns:a16="http://schemas.microsoft.com/office/drawing/2014/main" val="10007"/>
                  </a:ext>
                </a:extLst>
              </a:tr>
              <a:tr h="370840">
                <a:tc>
                  <a:txBody>
                    <a:bodyPr/>
                    <a:lstStyle/>
                    <a:p>
                      <a:r>
                        <a:rPr lang="en-US" dirty="0"/>
                        <a:t>Fit</a:t>
                      </a:r>
                    </a:p>
                  </a:txBody>
                  <a:tcPr/>
                </a:tc>
                <a:tc>
                  <a:txBody>
                    <a:bodyPr/>
                    <a:lstStyle/>
                    <a:p>
                      <a:pPr algn="ctr"/>
                      <a:r>
                        <a:rPr lang="en-US" dirty="0"/>
                        <a:t>NF</a:t>
                      </a:r>
                    </a:p>
                  </a:txBody>
                  <a:tcPr/>
                </a:tc>
                <a:tc>
                  <a:txBody>
                    <a:bodyPr/>
                    <a:lstStyle/>
                    <a:p>
                      <a:r>
                        <a:rPr lang="en-US" dirty="0"/>
                        <a:t>staying physically fit</a:t>
                      </a:r>
                    </a:p>
                  </a:txBody>
                  <a:tcPr/>
                </a:tc>
                <a:tc>
                  <a:txBody>
                    <a:bodyPr/>
                    <a:lstStyle/>
                    <a:p>
                      <a:pPr algn="ctr"/>
                      <a:r>
                        <a:rPr lang="en-US" dirty="0"/>
                        <a:t>0.3</a:t>
                      </a:r>
                    </a:p>
                  </a:txBody>
                  <a:tcPr/>
                </a:tc>
                <a:tc>
                  <a:txBody>
                    <a:bodyPr/>
                    <a:lstStyle/>
                    <a:p>
                      <a:pPr algn="ctr"/>
                      <a:r>
                        <a:rPr lang="en-US" dirty="0"/>
                        <a:t>BR/0</a:t>
                      </a:r>
                    </a:p>
                  </a:txBody>
                  <a:tcPr/>
                </a:tc>
                <a:tc>
                  <a:txBody>
                    <a:bodyPr/>
                    <a:lstStyle/>
                    <a:p>
                      <a:pPr algn="ctr"/>
                      <a:r>
                        <a:rPr lang="en-US" dirty="0"/>
                        <a:t>151</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Lexile</a:t>
            </a:r>
            <a:r>
              <a:rPr lang="en-US" dirty="0"/>
              <a:t> Reading levels</a:t>
            </a:r>
          </a:p>
        </p:txBody>
      </p:sp>
      <p:pic>
        <p:nvPicPr>
          <p:cNvPr id="4" name="Content Placeholder 3" descr="Sweet spot.jpg"/>
          <p:cNvPicPr>
            <a:picLocks noGrp="1" noChangeAspect="1"/>
          </p:cNvPicPr>
          <p:nvPr>
            <p:ph sz="quarter" idx="13"/>
          </p:nvPr>
        </p:nvPicPr>
        <p:blipFill>
          <a:blip r:embed="rId3"/>
          <a:stretch>
            <a:fillRect/>
          </a:stretch>
        </p:blipFill>
        <p:spPr>
          <a:xfrm>
            <a:off x="852949" y="1630799"/>
            <a:ext cx="5255404" cy="3744476"/>
          </a:xfrm>
        </p:spPr>
      </p:pic>
      <p:pic>
        <p:nvPicPr>
          <p:cNvPr id="5" name="Picture 4" descr="Lexile Levels.jpg"/>
          <p:cNvPicPr>
            <a:picLocks noChangeAspect="1"/>
          </p:cNvPicPr>
          <p:nvPr/>
        </p:nvPicPr>
        <p:blipFill>
          <a:blip r:embed="rId4"/>
          <a:stretch>
            <a:fillRect/>
          </a:stretch>
        </p:blipFill>
        <p:spPr>
          <a:xfrm>
            <a:off x="7148053" y="685799"/>
            <a:ext cx="3665434" cy="47600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53" y="685800"/>
            <a:ext cx="10396882" cy="1151965"/>
          </a:xfrm>
        </p:spPr>
        <p:txBody>
          <a:bodyPr/>
          <a:lstStyle/>
          <a:p>
            <a:r>
              <a:rPr lang="en-US" dirty="0"/>
              <a:t>Lesson Plans</a:t>
            </a:r>
          </a:p>
        </p:txBody>
      </p:sp>
      <p:sp>
        <p:nvSpPr>
          <p:cNvPr id="5" name="TextBox 4"/>
          <p:cNvSpPr txBox="1"/>
          <p:nvPr/>
        </p:nvSpPr>
        <p:spPr>
          <a:xfrm>
            <a:off x="223685" y="1837765"/>
            <a:ext cx="7142922" cy="3785652"/>
          </a:xfrm>
          <a:prstGeom prst="rect">
            <a:avLst/>
          </a:prstGeom>
          <a:noFill/>
        </p:spPr>
        <p:txBody>
          <a:bodyPr wrap="square" rtlCol="0">
            <a:spAutoFit/>
          </a:bodyPr>
          <a:lstStyle/>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Synopsis </a:t>
            </a:r>
          </a:p>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Preparing to Read</a:t>
            </a:r>
          </a:p>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Phonics Skills</a:t>
            </a:r>
          </a:p>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Vocabulary Lesson</a:t>
            </a:r>
          </a:p>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Guided Reading Questions</a:t>
            </a:r>
          </a:p>
          <a:p>
            <a:pPr marL="457200" indent="-457200">
              <a:buFont typeface="Arial" charset="0"/>
              <a:buChar char="•"/>
            </a:pPr>
            <a:r>
              <a:rPr lang="en-US" sz="4000" dirty="0">
                <a:solidFill>
                  <a:schemeClr val="tx1">
                    <a:lumMod val="65000"/>
                    <a:lumOff val="35000"/>
                  </a:schemeClr>
                </a:solidFill>
                <a:latin typeface="Arial" charset="0"/>
                <a:ea typeface="Arial" charset="0"/>
                <a:cs typeface="Arial" charset="0"/>
              </a:rPr>
              <a:t>After Reading</a:t>
            </a:r>
          </a:p>
        </p:txBody>
      </p:sp>
      <p:pic>
        <p:nvPicPr>
          <p:cNvPr id="6" name="Picture 1"/>
          <p:cNvPicPr>
            <a:picLocks noChangeAspect="1" noChangeArrowheads="1"/>
          </p:cNvPicPr>
          <p:nvPr/>
        </p:nvPicPr>
        <p:blipFill>
          <a:blip r:embed="rId3"/>
          <a:srcRect l="26546" t="14561" r="35325" b="10753"/>
          <a:stretch>
            <a:fillRect/>
          </a:stretch>
        </p:blipFill>
        <p:spPr bwMode="auto">
          <a:xfrm>
            <a:off x="7039898" y="200661"/>
            <a:ext cx="4306529" cy="5272021"/>
          </a:xfrm>
          <a:prstGeom prst="rect">
            <a:avLst/>
          </a:prstGeom>
          <a:noFill/>
          <a:ln w="9525">
            <a:noFill/>
            <a:miter lim="800000"/>
            <a:headEnd/>
            <a:tailEnd/>
          </a:ln>
        </p:spPr>
      </p:pic>
    </p:spTree>
    <p:extLst>
      <p:ext uri="{BB962C8B-B14F-4D97-AF65-F5344CB8AC3E}">
        <p14:creationId xmlns:p14="http://schemas.microsoft.com/office/powerpoint/2010/main" val="121311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Synopsis</a:t>
            </a:r>
          </a:p>
        </p:txBody>
      </p:sp>
      <p:sp>
        <p:nvSpPr>
          <p:cNvPr id="4" name="TextBox 3"/>
          <p:cNvSpPr txBox="1"/>
          <p:nvPr/>
        </p:nvSpPr>
        <p:spPr>
          <a:xfrm>
            <a:off x="1258954" y="2275089"/>
            <a:ext cx="6692349" cy="2585323"/>
          </a:xfrm>
          <a:prstGeom prst="rect">
            <a:avLst/>
          </a:prstGeom>
          <a:noFill/>
        </p:spPr>
        <p:txBody>
          <a:bodyPr wrap="square" rtlCol="0">
            <a:spAutoFit/>
          </a:bodyPr>
          <a:lstStyle/>
          <a:p>
            <a:pPr marL="457200" indent="-457200">
              <a:buFont typeface="Arial" charset="0"/>
              <a:buChar char="•"/>
            </a:pPr>
            <a:r>
              <a:rPr lang="en-US" sz="2700" i="1" dirty="0">
                <a:solidFill>
                  <a:schemeClr val="tx1">
                    <a:lumMod val="65000"/>
                    <a:lumOff val="35000"/>
                  </a:schemeClr>
                </a:solidFill>
                <a:latin typeface="Arial" charset="0"/>
                <a:ea typeface="Arial" charset="0"/>
                <a:cs typeface="Arial" charset="0"/>
              </a:rPr>
              <a:t>This book explores bats, winged mammals that live in large colonies.  Because bats are sensitive to sunlight, they are active at night.  They feed mostly on insects and plants, although some species are carnivorous.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9055">
            <a:off x="8695370" y="1055930"/>
            <a:ext cx="2493994" cy="3771909"/>
          </a:xfrm>
          <a:prstGeom prst="rect">
            <a:avLst/>
          </a:prstGeom>
        </p:spPr>
      </p:pic>
    </p:spTree>
    <p:extLst>
      <p:ext uri="{BB962C8B-B14F-4D97-AF65-F5344CB8AC3E}">
        <p14:creationId xmlns:p14="http://schemas.microsoft.com/office/powerpoint/2010/main" val="512530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9817"/>
            <a:ext cx="10396882" cy="1151965"/>
          </a:xfrm>
        </p:spPr>
        <p:txBody>
          <a:bodyPr>
            <a:normAutofit fontScale="90000"/>
          </a:bodyPr>
          <a:lstStyle/>
          <a:p>
            <a:br>
              <a:rPr lang="en-US" dirty="0"/>
            </a:br>
            <a:r>
              <a:rPr lang="en-US" dirty="0"/>
              <a:t>What is Guided </a:t>
            </a:r>
            <a:r>
              <a:rPr lang="en-US" dirty="0" err="1"/>
              <a:t>REading</a:t>
            </a:r>
            <a:endParaRPr lang="en-US" dirty="0"/>
          </a:p>
        </p:txBody>
      </p:sp>
      <p:sp>
        <p:nvSpPr>
          <p:cNvPr id="4" name="Rectangle 3"/>
          <p:cNvSpPr/>
          <p:nvPr/>
        </p:nvSpPr>
        <p:spPr>
          <a:xfrm>
            <a:off x="816077" y="1261782"/>
            <a:ext cx="10078065" cy="4401205"/>
          </a:xfrm>
          <a:prstGeom prst="rect">
            <a:avLst/>
          </a:prstGeom>
        </p:spPr>
        <p:txBody>
          <a:bodyPr wrap="square">
            <a:spAutoFit/>
          </a:bodyPr>
          <a:lstStyle/>
          <a:p>
            <a:r>
              <a:rPr lang="en-US" sz="2700" dirty="0">
                <a:latin typeface="Arial" pitchFamily="34" charset="0"/>
                <a:cs typeface="Arial" pitchFamily="34" charset="0"/>
              </a:rPr>
              <a:t>The steps for a guided reading lesson are:</a:t>
            </a:r>
          </a:p>
          <a:p>
            <a:r>
              <a:rPr lang="en-US" sz="2700" b="1" dirty="0">
                <a:latin typeface="Arial" pitchFamily="34" charset="0"/>
                <a:cs typeface="Arial" pitchFamily="34" charset="0"/>
              </a:rPr>
              <a:t>Before reading:</a:t>
            </a:r>
            <a:r>
              <a:rPr lang="en-US" sz="2700" dirty="0">
                <a:latin typeface="Arial" pitchFamily="34" charset="0"/>
                <a:cs typeface="Arial" pitchFamily="34" charset="0"/>
              </a:rPr>
              <a:t> Set the purpose for reading, introduce vocabulary, make predictions, talk about the strategies good readers use.</a:t>
            </a:r>
          </a:p>
          <a:p>
            <a:r>
              <a:rPr lang="en-US" sz="2700" b="1" dirty="0">
                <a:latin typeface="Arial" pitchFamily="34" charset="0"/>
                <a:cs typeface="Arial" pitchFamily="34" charset="0"/>
              </a:rPr>
              <a:t>During reading:</a:t>
            </a:r>
            <a:r>
              <a:rPr lang="en-US" sz="2700" dirty="0">
                <a:latin typeface="Arial" pitchFamily="34" charset="0"/>
                <a:cs typeface="Arial" pitchFamily="34" charset="0"/>
              </a:rPr>
              <a:t> Guide students as they read, provide wait time, give prompts or clues as needed by individual students, such as "Try that again. Does that make sense? Look at how the word begins."</a:t>
            </a:r>
          </a:p>
          <a:p>
            <a:r>
              <a:rPr lang="en-US" sz="2700" b="1" dirty="0">
                <a:latin typeface="Arial" pitchFamily="34" charset="0"/>
                <a:cs typeface="Arial" pitchFamily="34" charset="0"/>
              </a:rPr>
              <a:t>After reading:</a:t>
            </a:r>
            <a:r>
              <a:rPr lang="en-US" sz="2700" dirty="0">
                <a:latin typeface="Arial" pitchFamily="34" charset="0"/>
                <a:cs typeface="Arial" pitchFamily="34" charset="0"/>
              </a:rPr>
              <a:t> Strengthen comprehension skills and provide praise for strategies used by students during the reading.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Preparing to Read</a:t>
            </a:r>
            <a:br>
              <a:rPr lang="en-US" dirty="0"/>
            </a:br>
            <a:r>
              <a:rPr lang="en-US" sz="1600" dirty="0"/>
              <a:t> </a:t>
            </a:r>
          </a:p>
        </p:txBody>
      </p:sp>
      <p:sp>
        <p:nvSpPr>
          <p:cNvPr id="4" name="TextBox 3"/>
          <p:cNvSpPr txBox="1"/>
          <p:nvPr/>
        </p:nvSpPr>
        <p:spPr>
          <a:xfrm>
            <a:off x="685801" y="1837765"/>
            <a:ext cx="9859617" cy="923330"/>
          </a:xfrm>
          <a:prstGeom prst="rect">
            <a:avLst/>
          </a:prstGeom>
          <a:noFill/>
        </p:spPr>
        <p:txBody>
          <a:bodyPr wrap="square" rtlCol="0">
            <a:spAutoFit/>
          </a:bodyPr>
          <a:lstStyle/>
          <a:p>
            <a:pPr marL="457200" indent="-457200"/>
            <a:r>
              <a:rPr lang="en-US" sz="2700" dirty="0">
                <a:solidFill>
                  <a:schemeClr val="tx1">
                    <a:lumMod val="65000"/>
                    <a:lumOff val="35000"/>
                  </a:schemeClr>
                </a:solidFill>
                <a:latin typeface="Arial" charset="0"/>
                <a:ea typeface="Arial" charset="0"/>
                <a:cs typeface="Arial" charset="0"/>
              </a:rPr>
              <a:t> </a:t>
            </a:r>
          </a:p>
          <a:p>
            <a:pPr marL="914400" lvl="1" indent="-457200">
              <a:buFont typeface="Arial" charset="0"/>
              <a:buChar char="•"/>
            </a:pPr>
            <a:endParaRPr lang="en-US" sz="2700" dirty="0">
              <a:solidFill>
                <a:schemeClr val="tx1">
                  <a:lumMod val="65000"/>
                  <a:lumOff val="35000"/>
                </a:schemeClr>
              </a:solidFill>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958" y="3791978"/>
            <a:ext cx="1643215" cy="2485194"/>
          </a:xfrm>
          <a:prstGeom prst="rect">
            <a:avLst/>
          </a:prstGeom>
        </p:spPr>
      </p:pic>
      <p:sp>
        <p:nvSpPr>
          <p:cNvPr id="5" name="TextBox 4"/>
          <p:cNvSpPr txBox="1"/>
          <p:nvPr/>
        </p:nvSpPr>
        <p:spPr>
          <a:xfrm>
            <a:off x="685801" y="2057768"/>
            <a:ext cx="7142922" cy="1569660"/>
          </a:xfrm>
          <a:prstGeom prst="rect">
            <a:avLst/>
          </a:prstGeom>
          <a:noFill/>
        </p:spPr>
        <p:txBody>
          <a:bodyPr wrap="square" rtlCol="0">
            <a:spAutoFit/>
          </a:bodyPr>
          <a:lstStyle/>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Preview the text</a:t>
            </a:r>
          </a:p>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Phonics skills</a:t>
            </a:r>
          </a:p>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Vocabulary development</a:t>
            </a:r>
          </a:p>
        </p:txBody>
      </p:sp>
      <p:pic>
        <p:nvPicPr>
          <p:cNvPr id="7" name="Picture 6" descr="IMG_20181019_150216.jpg"/>
          <p:cNvPicPr>
            <a:picLocks noChangeAspect="1"/>
          </p:cNvPicPr>
          <p:nvPr/>
        </p:nvPicPr>
        <p:blipFill>
          <a:blip r:embed="rId4"/>
          <a:srcRect t="4370" b="7885"/>
          <a:stretch>
            <a:fillRect/>
          </a:stretch>
        </p:blipFill>
        <p:spPr>
          <a:xfrm>
            <a:off x="6459793" y="685800"/>
            <a:ext cx="3495698" cy="54529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32254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74983"/>
            <a:ext cx="10396882" cy="1151965"/>
          </a:xfrm>
        </p:spPr>
        <p:txBody>
          <a:bodyPr/>
          <a:lstStyle/>
          <a:p>
            <a:r>
              <a:rPr lang="en-US" dirty="0"/>
              <a:t>Preview the Text:  Any Book</a:t>
            </a:r>
          </a:p>
        </p:txBody>
      </p:sp>
      <p:sp>
        <p:nvSpPr>
          <p:cNvPr id="4" name="TextBox 3"/>
          <p:cNvSpPr txBox="1"/>
          <p:nvPr/>
        </p:nvSpPr>
        <p:spPr>
          <a:xfrm>
            <a:off x="685802" y="1320931"/>
            <a:ext cx="8841656" cy="4293483"/>
          </a:xfrm>
          <a:prstGeom prst="rect">
            <a:avLst/>
          </a:prstGeom>
          <a:noFill/>
        </p:spPr>
        <p:txBody>
          <a:bodyPr wrap="square" rtlCol="0">
            <a:spAutoFit/>
          </a:bodyPr>
          <a:lstStyle/>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Before students read the text, help them activate prior knowledge and engage prediction skills by:</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1371600" lvl="2" indent="-457200"/>
            <a:r>
              <a:rPr lang="en-US" sz="2700" dirty="0">
                <a:solidFill>
                  <a:schemeClr val="tx1">
                    <a:lumMod val="65000"/>
                    <a:lumOff val="35000"/>
                  </a:schemeClr>
                </a:solidFill>
                <a:latin typeface="Arial" charset="0"/>
                <a:ea typeface="Arial" charset="0"/>
                <a:cs typeface="Arial" charset="0"/>
              </a:rPr>
              <a:t>Looking at the book’s cover for clues to the book’s topic and tone.</a:t>
            </a:r>
          </a:p>
          <a:p>
            <a:pPr marL="1371600" lvl="2" indent="-457200"/>
            <a:endParaRPr lang="en-US" sz="2700" b="1" dirty="0">
              <a:solidFill>
                <a:schemeClr val="tx1">
                  <a:lumMod val="65000"/>
                  <a:lumOff val="35000"/>
                </a:schemeClr>
              </a:solidFill>
              <a:latin typeface="Arial" charset="0"/>
              <a:ea typeface="Arial" charset="0"/>
              <a:cs typeface="Arial" charset="0"/>
            </a:endParaRPr>
          </a:p>
          <a:p>
            <a:pPr marL="1371600" lvl="2" indent="-457200"/>
            <a:r>
              <a:rPr lang="en-US" sz="2700" b="1" dirty="0">
                <a:solidFill>
                  <a:schemeClr val="tx1">
                    <a:lumMod val="65000"/>
                    <a:lumOff val="35000"/>
                  </a:schemeClr>
                </a:solidFill>
                <a:latin typeface="Arial" charset="0"/>
                <a:ea typeface="Arial" charset="0"/>
                <a:cs typeface="Arial" charset="0"/>
              </a:rPr>
              <a:t>Preview Text: </a:t>
            </a:r>
            <a:r>
              <a:rPr lang="en-US" sz="2700" dirty="0">
                <a:solidFill>
                  <a:schemeClr val="tx1">
                    <a:lumMod val="65000"/>
                    <a:lumOff val="35000"/>
                  </a:schemeClr>
                </a:solidFill>
                <a:latin typeface="Arial" charset="0"/>
                <a:ea typeface="Arial" charset="0"/>
                <a:cs typeface="Arial" charset="0"/>
              </a:rPr>
              <a:t>Skimming the text’s words and images to get a sense of its content. Asking questions (What is this book about?  What will I learn from reading it? What is going on here?).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2919">
            <a:off x="488480" y="2266810"/>
            <a:ext cx="1141678" cy="1726671"/>
          </a:xfrm>
          <a:prstGeom prst="rect">
            <a:avLst/>
          </a:prstGeom>
        </p:spPr>
      </p:pic>
      <p:pic>
        <p:nvPicPr>
          <p:cNvPr id="6" name="Picture 5" descr="IMG_20181019_153054.jpg"/>
          <p:cNvPicPr>
            <a:picLocks noChangeAspect="1"/>
          </p:cNvPicPr>
          <p:nvPr/>
        </p:nvPicPr>
        <p:blipFill>
          <a:blip r:embed="rId4"/>
          <a:srcRect l="8200" t="35719"/>
          <a:stretch>
            <a:fillRect/>
          </a:stretch>
        </p:blipFill>
        <p:spPr>
          <a:xfrm>
            <a:off x="9399639" y="2659547"/>
            <a:ext cx="2373671" cy="2954868"/>
          </a:xfrm>
          <a:prstGeom prst="rect">
            <a:avLst/>
          </a:prstGeom>
        </p:spPr>
      </p:pic>
    </p:spTree>
    <p:extLst>
      <p:ext uri="{BB962C8B-B14F-4D97-AF65-F5344CB8AC3E}">
        <p14:creationId xmlns:p14="http://schemas.microsoft.com/office/powerpoint/2010/main" val="43647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 Skills:</a:t>
            </a:r>
          </a:p>
        </p:txBody>
      </p:sp>
      <p:sp>
        <p:nvSpPr>
          <p:cNvPr id="4" name="TextBox 3"/>
          <p:cNvSpPr txBox="1"/>
          <p:nvPr/>
        </p:nvSpPr>
        <p:spPr>
          <a:xfrm>
            <a:off x="155575" y="1553497"/>
            <a:ext cx="8849032" cy="4462760"/>
          </a:xfrm>
          <a:prstGeom prst="rect">
            <a:avLst/>
          </a:prstGeom>
          <a:noFill/>
        </p:spPr>
        <p:txBody>
          <a:bodyPr wrap="square" rtlCol="0">
            <a:spAutoFit/>
          </a:bodyPr>
          <a:lstStyle/>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Write the word bat on the board. Say it aloud, blending the sounds. Then point to the b and </a:t>
            </a:r>
          </a:p>
          <a:p>
            <a:pPr marL="457200" indent="-457200"/>
            <a:r>
              <a:rPr lang="en-US" sz="3200" dirty="0">
                <a:solidFill>
                  <a:schemeClr val="tx1">
                    <a:lumMod val="65000"/>
                    <a:lumOff val="35000"/>
                  </a:schemeClr>
                </a:solidFill>
                <a:latin typeface="Arial" charset="0"/>
                <a:ea typeface="Arial" charset="0"/>
                <a:cs typeface="Arial" charset="0"/>
              </a:rPr>
              <a:t>	make the /b/ sound.  </a:t>
            </a:r>
          </a:p>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Ask students if b is a consonant or a vowel.  Repeat the process as you point to the </a:t>
            </a:r>
          </a:p>
          <a:p>
            <a:pPr marL="457200" indent="-457200"/>
            <a:r>
              <a:rPr lang="en-US" sz="3200" dirty="0">
                <a:solidFill>
                  <a:schemeClr val="tx1">
                    <a:lumMod val="65000"/>
                    <a:lumOff val="35000"/>
                  </a:schemeClr>
                </a:solidFill>
                <a:latin typeface="Arial" charset="0"/>
                <a:ea typeface="Arial" charset="0"/>
                <a:cs typeface="Arial" charset="0"/>
              </a:rPr>
              <a:t>	letters a and t.  </a:t>
            </a:r>
          </a:p>
          <a:p>
            <a:pPr marL="457200" indent="-457200">
              <a:buFont typeface="Arial" charset="0"/>
              <a:buChar char="•"/>
            </a:pPr>
            <a:r>
              <a:rPr lang="en-US" sz="3200" dirty="0">
                <a:solidFill>
                  <a:schemeClr val="tx1">
                    <a:lumMod val="65000"/>
                    <a:lumOff val="35000"/>
                  </a:schemeClr>
                </a:solidFill>
                <a:latin typeface="Arial" charset="0"/>
                <a:ea typeface="Arial" charset="0"/>
                <a:cs typeface="Arial" charset="0"/>
              </a:rPr>
              <a:t>Make sure students understand that CVC words begin and end with a consonant. </a:t>
            </a:r>
          </a:p>
          <a:p>
            <a:pPr marL="457200" indent="-457200"/>
            <a:endParaRPr lang="en-US" sz="2800" dirty="0">
              <a:solidFill>
                <a:schemeClr val="tx1">
                  <a:lumMod val="65000"/>
                  <a:lumOff val="35000"/>
                </a:schemeClr>
              </a:solidFill>
              <a:latin typeface="Arial" charset="0"/>
              <a:ea typeface="Arial" charset="0"/>
              <a:cs typeface="Arial" charset="0"/>
            </a:endParaRPr>
          </a:p>
        </p:txBody>
      </p:sp>
      <p:sp>
        <p:nvSpPr>
          <p:cNvPr id="17410" name="AutoShape 2" descr="Image result for b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bat-upside-down.jpg"/>
          <p:cNvPicPr>
            <a:picLocks noChangeAspect="1"/>
          </p:cNvPicPr>
          <p:nvPr/>
        </p:nvPicPr>
        <p:blipFill>
          <a:blip r:embed="rId3"/>
          <a:stretch>
            <a:fillRect/>
          </a:stretch>
        </p:blipFill>
        <p:spPr>
          <a:xfrm>
            <a:off x="8477488" y="312173"/>
            <a:ext cx="3047646" cy="17132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descr="IMG_20181022_115703.jpg"/>
          <p:cNvPicPr>
            <a:picLocks noChangeAspect="1"/>
          </p:cNvPicPr>
          <p:nvPr/>
        </p:nvPicPr>
        <p:blipFill>
          <a:blip r:embed="rId4"/>
          <a:srcRect l="4837" t="14593" r="5386" b="21275"/>
          <a:stretch>
            <a:fillRect/>
          </a:stretch>
        </p:blipFill>
        <p:spPr>
          <a:xfrm>
            <a:off x="9261986" y="2650260"/>
            <a:ext cx="2015613" cy="2559752"/>
          </a:xfrm>
          <a:prstGeom prst="rect">
            <a:avLst/>
          </a:prstGeom>
        </p:spPr>
      </p:pic>
    </p:spTree>
    <p:extLst>
      <p:ext uri="{BB962C8B-B14F-4D97-AF65-F5344CB8AC3E}">
        <p14:creationId xmlns:p14="http://schemas.microsoft.com/office/powerpoint/2010/main" val="151424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18" y="2605548"/>
            <a:ext cx="10396882" cy="1592826"/>
          </a:xfrm>
        </p:spPr>
        <p:txBody>
          <a:bodyPr>
            <a:normAutofit/>
          </a:bodyPr>
          <a:lstStyle/>
          <a:p>
            <a:pPr algn="ctr"/>
            <a:r>
              <a:rPr lang="en-US" dirty="0"/>
              <a:t>Upon arrival </a:t>
            </a:r>
            <a:br>
              <a:rPr lang="en-US" dirty="0"/>
            </a:br>
            <a:r>
              <a:rPr lang="en-US" dirty="0"/>
              <a:t>Please Sign In</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972628" y="843950"/>
            <a:ext cx="2227724" cy="13494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Phonics Strategies:                 </a:t>
            </a:r>
            <a:r>
              <a:rPr lang="en-US" sz="2200" dirty="0"/>
              <a:t>Other Books and resources from the Remedial Reading Kit</a:t>
            </a:r>
          </a:p>
        </p:txBody>
      </p:sp>
      <p:sp>
        <p:nvSpPr>
          <p:cNvPr id="6" name="TextBox 5"/>
          <p:cNvSpPr txBox="1"/>
          <p:nvPr/>
        </p:nvSpPr>
        <p:spPr>
          <a:xfrm>
            <a:off x="816077" y="1837765"/>
            <a:ext cx="9586880" cy="3831818"/>
          </a:xfrm>
          <a:prstGeom prst="rect">
            <a:avLst/>
          </a:prstGeom>
          <a:noFill/>
        </p:spPr>
        <p:txBody>
          <a:bodyPr wrap="square" rtlCol="0">
            <a:spAutoFit/>
          </a:bodyPr>
          <a:lstStyle/>
          <a:p>
            <a:pPr marL="457200" indent="-457200">
              <a:buFont typeface="Arial" charset="0"/>
              <a:buChar char="•"/>
            </a:pPr>
            <a:r>
              <a:rPr lang="en-US" sz="2700" b="1" dirty="0">
                <a:solidFill>
                  <a:schemeClr val="tx1">
                    <a:lumMod val="65000"/>
                    <a:lumOff val="35000"/>
                  </a:schemeClr>
                </a:solidFill>
                <a:latin typeface="Arial" charset="0"/>
                <a:ea typeface="Arial" charset="0"/>
                <a:cs typeface="Arial" charset="0"/>
              </a:rPr>
              <a:t>Letter Hunt </a:t>
            </a:r>
          </a:p>
          <a:p>
            <a:pPr marL="457200" indent="-457200"/>
            <a:r>
              <a:rPr lang="en-US" sz="2700" dirty="0">
                <a:solidFill>
                  <a:schemeClr val="tx1">
                    <a:lumMod val="65000"/>
                    <a:lumOff val="35000"/>
                  </a:schemeClr>
                </a:solidFill>
                <a:latin typeface="Arial" charset="0"/>
                <a:ea typeface="Arial" charset="0"/>
                <a:cs typeface="Arial" charset="0"/>
              </a:rPr>
              <a:t>	Practice using the book you are working with</a:t>
            </a:r>
          </a:p>
          <a:p>
            <a:pPr marL="457200" indent="-457200">
              <a:buFont typeface="Arial" charset="0"/>
              <a:buChar char="•"/>
            </a:pPr>
            <a:endParaRPr lang="en-US" sz="2700" b="1"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2700" b="1" dirty="0">
                <a:solidFill>
                  <a:schemeClr val="tx1">
                    <a:lumMod val="65000"/>
                    <a:lumOff val="35000"/>
                  </a:schemeClr>
                </a:solidFill>
                <a:latin typeface="Arial" charset="0"/>
                <a:ea typeface="Arial" charset="0"/>
                <a:cs typeface="Arial" charset="0"/>
              </a:rPr>
              <a:t>Word Lists </a:t>
            </a:r>
          </a:p>
          <a:p>
            <a:pPr marL="457200" indent="-457200"/>
            <a:r>
              <a:rPr lang="en-US" sz="2700" dirty="0">
                <a:solidFill>
                  <a:schemeClr val="tx1">
                    <a:lumMod val="65000"/>
                    <a:lumOff val="35000"/>
                  </a:schemeClr>
                </a:solidFill>
                <a:latin typeface="Arial" charset="0"/>
                <a:ea typeface="Arial" charset="0"/>
                <a:cs typeface="Arial" charset="0"/>
              </a:rPr>
              <a:t>     Word wall for CVC words</a:t>
            </a:r>
          </a:p>
          <a:p>
            <a:pPr marL="457200" indent="-457200">
              <a:buFont typeface="Arial" charset="0"/>
              <a:buChar char="•"/>
            </a:pPr>
            <a:endParaRPr lang="en-US" sz="2700" b="1"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2700" b="1" dirty="0">
                <a:solidFill>
                  <a:schemeClr val="tx1">
                    <a:lumMod val="65000"/>
                    <a:lumOff val="35000"/>
                  </a:schemeClr>
                </a:solidFill>
                <a:latin typeface="Arial" charset="0"/>
                <a:ea typeface="Arial" charset="0"/>
                <a:cs typeface="Arial" charset="0"/>
              </a:rPr>
              <a:t>Word Descriptions </a:t>
            </a:r>
          </a:p>
          <a:p>
            <a:pPr marL="457200" indent="-457200"/>
            <a:r>
              <a:rPr lang="en-US" sz="2700" dirty="0">
                <a:solidFill>
                  <a:schemeClr val="tx1">
                    <a:lumMod val="65000"/>
                    <a:lumOff val="35000"/>
                  </a:schemeClr>
                </a:solidFill>
                <a:latin typeface="Arial" charset="0"/>
                <a:ea typeface="Arial" charset="0"/>
                <a:cs typeface="Arial" charset="0"/>
              </a:rPr>
              <a:t>	Guess my word</a:t>
            </a:r>
          </a:p>
          <a:p>
            <a:pPr marL="914400" lvl="1" indent="-457200"/>
            <a:endParaRPr lang="en-US" sz="2700" dirty="0">
              <a:solidFill>
                <a:schemeClr val="tx1">
                  <a:lumMod val="65000"/>
                  <a:lumOff val="35000"/>
                </a:schemeClr>
              </a:solidFill>
              <a:latin typeface="Arial" charset="0"/>
              <a:ea typeface="Arial" charset="0"/>
              <a:cs typeface="Arial" charset="0"/>
            </a:endParaRPr>
          </a:p>
        </p:txBody>
      </p:sp>
      <p:pic>
        <p:nvPicPr>
          <p:cNvPr id="4" name="Picture 3" descr="IMG_20181019_153054.jpg"/>
          <p:cNvPicPr>
            <a:picLocks noChangeAspect="1"/>
          </p:cNvPicPr>
          <p:nvPr/>
        </p:nvPicPr>
        <p:blipFill>
          <a:blip r:embed="rId3"/>
          <a:srcRect l="12023" t="16797" b="10000"/>
          <a:stretch>
            <a:fillRect/>
          </a:stretch>
        </p:blipFill>
        <p:spPr>
          <a:xfrm>
            <a:off x="8878568" y="1169172"/>
            <a:ext cx="2204115" cy="3260390"/>
          </a:xfrm>
          <a:prstGeom prst="rect">
            <a:avLst/>
          </a:prstGeom>
        </p:spPr>
      </p:pic>
      <p:pic>
        <p:nvPicPr>
          <p:cNvPr id="5" name="Picture 4" descr="IMG_20181018_151333.jpg"/>
          <p:cNvPicPr>
            <a:picLocks noChangeAspect="1"/>
          </p:cNvPicPr>
          <p:nvPr/>
        </p:nvPicPr>
        <p:blipFill>
          <a:blip r:embed="rId4"/>
          <a:srcRect l="3999" r="18789"/>
          <a:stretch>
            <a:fillRect/>
          </a:stretch>
        </p:blipFill>
        <p:spPr>
          <a:xfrm>
            <a:off x="5365847" y="3030560"/>
            <a:ext cx="3206186" cy="2335759"/>
          </a:xfrm>
          <a:prstGeom prst="rect">
            <a:avLst/>
          </a:prstGeom>
        </p:spPr>
      </p:pic>
    </p:spTree>
    <p:extLst>
      <p:ext uri="{BB962C8B-B14F-4D97-AF65-F5344CB8AC3E}">
        <p14:creationId xmlns:p14="http://schemas.microsoft.com/office/powerpoint/2010/main" val="113623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Vocabulary Lesson:</a:t>
            </a:r>
          </a:p>
        </p:txBody>
      </p:sp>
      <p:sp>
        <p:nvSpPr>
          <p:cNvPr id="4" name="Rectangle 3"/>
          <p:cNvSpPr/>
          <p:nvPr/>
        </p:nvSpPr>
        <p:spPr>
          <a:xfrm>
            <a:off x="1002890" y="1837764"/>
            <a:ext cx="8141110" cy="4247317"/>
          </a:xfrm>
          <a:prstGeom prst="rect">
            <a:avLst/>
          </a:prstGeom>
        </p:spPr>
        <p:txBody>
          <a:bodyPr wrap="square">
            <a:spAutoFit/>
          </a:bodyPr>
          <a:lstStyle/>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Remember to always teach the vocabulary words that are not decodable and are not sight words before your students read the texts.</a:t>
            </a:r>
          </a:p>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Vocabulary words are listed for you in the back of each book. </a:t>
            </a:r>
          </a:p>
          <a:p>
            <a:pPr marL="457200" indent="-457200">
              <a:buFont typeface="Arial" charset="0"/>
              <a:buChar char="•"/>
            </a:pPr>
            <a:r>
              <a:rPr lang="en-US" sz="2700" b="1" dirty="0">
                <a:solidFill>
                  <a:schemeClr val="tx1">
                    <a:lumMod val="65000"/>
                    <a:lumOff val="35000"/>
                  </a:schemeClr>
                </a:solidFill>
                <a:latin typeface="Arial" charset="0"/>
                <a:ea typeface="Arial" charset="0"/>
                <a:cs typeface="Arial" charset="0"/>
              </a:rPr>
              <a:t>Use the vocabulary strategies </a:t>
            </a:r>
          </a:p>
          <a:p>
            <a:pPr marL="457200" indent="-457200"/>
            <a:r>
              <a:rPr lang="en-US" sz="2700" b="1" dirty="0">
                <a:solidFill>
                  <a:schemeClr val="tx1">
                    <a:lumMod val="65000"/>
                    <a:lumOff val="35000"/>
                  </a:schemeClr>
                </a:solidFill>
                <a:latin typeface="Arial" charset="0"/>
                <a:ea typeface="Arial" charset="0"/>
                <a:cs typeface="Arial" charset="0"/>
              </a:rPr>
              <a:t>	in the manual</a:t>
            </a:r>
          </a:p>
          <a:p>
            <a:pPr marL="457200" indent="-457200"/>
            <a:r>
              <a:rPr lang="en-US" sz="2700" dirty="0">
                <a:solidFill>
                  <a:schemeClr val="tx1">
                    <a:lumMod val="65000"/>
                    <a:lumOff val="35000"/>
                  </a:schemeClr>
                </a:solidFill>
                <a:latin typeface="Arial" charset="0"/>
                <a:ea typeface="Arial" charset="0"/>
                <a:cs typeface="Arial" charset="0"/>
              </a:rPr>
              <a:t>		Picture Game </a:t>
            </a:r>
            <a:endParaRPr lang="en-US" sz="1200" dirty="0">
              <a:solidFill>
                <a:schemeClr val="tx1">
                  <a:lumMod val="65000"/>
                  <a:lumOff val="35000"/>
                </a:schemeClr>
              </a:solidFill>
              <a:latin typeface="Arial" charset="0"/>
              <a:ea typeface="Arial" charset="0"/>
              <a:cs typeface="Arial" charset="0"/>
            </a:endParaRPr>
          </a:p>
          <a:p>
            <a:pPr marL="457200" indent="-457200"/>
            <a:r>
              <a:rPr lang="en-US" sz="2700" dirty="0">
                <a:solidFill>
                  <a:schemeClr val="tx1">
                    <a:lumMod val="65000"/>
                    <a:lumOff val="35000"/>
                  </a:schemeClr>
                </a:solidFill>
                <a:latin typeface="Arial" charset="0"/>
                <a:ea typeface="Arial" charset="0"/>
                <a:cs typeface="Arial" charset="0"/>
              </a:rPr>
              <a:t>		Word Circle Diagram</a:t>
            </a:r>
          </a:p>
          <a:p>
            <a:pPr marL="914400" lvl="1" indent="-457200"/>
            <a:endParaRPr lang="en-US" sz="2700" dirty="0">
              <a:solidFill>
                <a:schemeClr val="tx1">
                  <a:lumMod val="65000"/>
                  <a:lumOff val="35000"/>
                </a:schemeClr>
              </a:solidFill>
              <a:latin typeface="Arial" charset="0"/>
              <a:ea typeface="Arial" charset="0"/>
              <a:cs typeface="Arial" charset="0"/>
            </a:endParaRPr>
          </a:p>
        </p:txBody>
      </p:sp>
      <p:pic>
        <p:nvPicPr>
          <p:cNvPr id="5" name="Picture 4" descr="IMG_20181019_150216.jpg"/>
          <p:cNvPicPr>
            <a:picLocks noChangeAspect="1"/>
          </p:cNvPicPr>
          <p:nvPr/>
        </p:nvPicPr>
        <p:blipFill>
          <a:blip r:embed="rId3"/>
          <a:srcRect l="64129" t="49184" b="28350"/>
          <a:stretch>
            <a:fillRect/>
          </a:stretch>
        </p:blipFill>
        <p:spPr>
          <a:xfrm>
            <a:off x="9144000" y="973394"/>
            <a:ext cx="2242967" cy="24973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4"/>
          <a:srcRect l="6390" t="16358" r="26626" b="13837"/>
          <a:stretch>
            <a:fillRect/>
          </a:stretch>
        </p:blipFill>
        <p:spPr bwMode="auto">
          <a:xfrm>
            <a:off x="6584077" y="3470787"/>
            <a:ext cx="4498606" cy="2930013"/>
          </a:xfrm>
          <a:prstGeom prst="rect">
            <a:avLst/>
          </a:prstGeom>
          <a:noFill/>
          <a:ln w="9525">
            <a:noFill/>
            <a:miter lim="800000"/>
            <a:headEnd/>
            <a:tailEnd/>
          </a:ln>
        </p:spPr>
      </p:pic>
    </p:spTree>
    <p:extLst>
      <p:ext uri="{BB962C8B-B14F-4D97-AF65-F5344CB8AC3E}">
        <p14:creationId xmlns:p14="http://schemas.microsoft.com/office/powerpoint/2010/main" val="196949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88" y="521110"/>
            <a:ext cx="10396882" cy="1151965"/>
          </a:xfrm>
        </p:spPr>
        <p:txBody>
          <a:bodyPr/>
          <a:lstStyle/>
          <a:p>
            <a:r>
              <a:rPr lang="en-US" dirty="0"/>
              <a:t>Circle Diagram</a:t>
            </a:r>
          </a:p>
        </p:txBody>
      </p:sp>
      <p:pic>
        <p:nvPicPr>
          <p:cNvPr id="4" name="Picture 3" descr="IMG_20181019_150216.jpg"/>
          <p:cNvPicPr>
            <a:picLocks noChangeAspect="1"/>
          </p:cNvPicPr>
          <p:nvPr/>
        </p:nvPicPr>
        <p:blipFill>
          <a:blip r:embed="rId3"/>
          <a:srcRect l="64129" t="49184" b="28350"/>
          <a:stretch>
            <a:fillRect/>
          </a:stretch>
        </p:blipFill>
        <p:spPr>
          <a:xfrm>
            <a:off x="9144000" y="973394"/>
            <a:ext cx="2242967" cy="24973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Oval 4"/>
          <p:cNvSpPr/>
          <p:nvPr/>
        </p:nvSpPr>
        <p:spPr>
          <a:xfrm>
            <a:off x="4493342" y="2497393"/>
            <a:ext cx="2133600" cy="13568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bird</a:t>
            </a:r>
          </a:p>
        </p:txBody>
      </p:sp>
      <p:sp>
        <p:nvSpPr>
          <p:cNvPr id="6" name="Oval 5"/>
          <p:cNvSpPr/>
          <p:nvPr/>
        </p:nvSpPr>
        <p:spPr>
          <a:xfrm>
            <a:off x="3401961" y="2379406"/>
            <a:ext cx="1209368" cy="629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wings</a:t>
            </a:r>
          </a:p>
        </p:txBody>
      </p:sp>
      <p:sp>
        <p:nvSpPr>
          <p:cNvPr id="7" name="Oval 6"/>
          <p:cNvSpPr/>
          <p:nvPr/>
        </p:nvSpPr>
        <p:spPr>
          <a:xfrm>
            <a:off x="5161935" y="3854244"/>
            <a:ext cx="934065" cy="619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fly</a:t>
            </a:r>
          </a:p>
        </p:txBody>
      </p:sp>
      <p:sp>
        <p:nvSpPr>
          <p:cNvPr id="8" name="Oval 7"/>
          <p:cNvSpPr/>
          <p:nvPr/>
        </p:nvSpPr>
        <p:spPr>
          <a:xfrm>
            <a:off x="6449961" y="2241753"/>
            <a:ext cx="1494504" cy="7669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feathers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69" y="353961"/>
            <a:ext cx="10396882" cy="1151965"/>
          </a:xfrm>
        </p:spPr>
        <p:txBody>
          <a:bodyPr/>
          <a:lstStyle/>
          <a:p>
            <a:r>
              <a:rPr lang="en-US" dirty="0"/>
              <a:t>Vocabulary Activities</a:t>
            </a:r>
          </a:p>
        </p:txBody>
      </p:sp>
      <p:sp>
        <p:nvSpPr>
          <p:cNvPr id="5" name="Rectangle 4"/>
          <p:cNvSpPr/>
          <p:nvPr/>
        </p:nvSpPr>
        <p:spPr>
          <a:xfrm>
            <a:off x="501444" y="1386348"/>
            <a:ext cx="8141110" cy="3831818"/>
          </a:xfrm>
          <a:prstGeom prst="rect">
            <a:avLst/>
          </a:prstGeom>
        </p:spPr>
        <p:txBody>
          <a:bodyPr wrap="square">
            <a:spAutoFit/>
          </a:bodyPr>
          <a:lstStyle/>
          <a:p>
            <a:pPr marL="457200" indent="-457200"/>
            <a:endParaRPr lang="en-US" sz="27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2700" b="1" dirty="0">
                <a:solidFill>
                  <a:schemeClr val="tx1">
                    <a:lumMod val="65000"/>
                    <a:lumOff val="35000"/>
                  </a:schemeClr>
                </a:solidFill>
                <a:latin typeface="Arial" charset="0"/>
                <a:ea typeface="Arial" charset="0"/>
                <a:cs typeface="Arial" charset="0"/>
              </a:rPr>
              <a:t>You can also use resources from the Remedial Kit to teach vocabulary</a:t>
            </a:r>
          </a:p>
          <a:p>
            <a:pPr marL="914400" lvl="1" indent="-457200">
              <a:buFont typeface="Arial" charset="0"/>
              <a:buChar char="•"/>
            </a:pPr>
            <a:r>
              <a:rPr lang="en-US" sz="2700" dirty="0">
                <a:solidFill>
                  <a:schemeClr val="tx1">
                    <a:lumMod val="65000"/>
                    <a:lumOff val="35000"/>
                  </a:schemeClr>
                </a:solidFill>
                <a:latin typeface="Arial" charset="0"/>
                <a:ea typeface="Arial" charset="0"/>
                <a:cs typeface="Arial" charset="0"/>
              </a:rPr>
              <a:t>Magnet board (vocabulary words)</a:t>
            </a:r>
          </a:p>
          <a:p>
            <a:pPr marL="914400" lvl="1" indent="-457200">
              <a:buFont typeface="Arial" charset="0"/>
              <a:buChar char="•"/>
            </a:pPr>
            <a:r>
              <a:rPr lang="en-US" sz="2700" dirty="0">
                <a:solidFill>
                  <a:schemeClr val="tx1">
                    <a:lumMod val="65000"/>
                    <a:lumOff val="35000"/>
                  </a:schemeClr>
                </a:solidFill>
                <a:latin typeface="Arial" charset="0"/>
                <a:ea typeface="Arial" charset="0"/>
                <a:cs typeface="Arial" charset="0"/>
              </a:rPr>
              <a:t>Sentence building pieces </a:t>
            </a:r>
          </a:p>
          <a:p>
            <a:pPr marL="914400" lvl="1" indent="-457200"/>
            <a:r>
              <a:rPr lang="en-US" sz="2700" dirty="0">
                <a:solidFill>
                  <a:schemeClr val="tx1">
                    <a:lumMod val="65000"/>
                    <a:lumOff val="35000"/>
                  </a:schemeClr>
                </a:solidFill>
                <a:latin typeface="Arial" charset="0"/>
                <a:ea typeface="Arial" charset="0"/>
                <a:cs typeface="Arial" charset="0"/>
              </a:rPr>
              <a:t>     (making sentences with vocabulary words)</a:t>
            </a:r>
          </a:p>
          <a:p>
            <a:pPr marL="914400" lvl="1" indent="-457200">
              <a:buFont typeface="Arial" charset="0"/>
              <a:buChar char="•"/>
            </a:pPr>
            <a:r>
              <a:rPr lang="en-US" sz="2700" b="1" i="1" dirty="0">
                <a:solidFill>
                  <a:schemeClr val="tx1">
                    <a:lumMod val="65000"/>
                    <a:lumOff val="35000"/>
                  </a:schemeClr>
                </a:solidFill>
                <a:latin typeface="Arial" charset="0"/>
                <a:ea typeface="Arial" charset="0"/>
                <a:cs typeface="Arial" charset="0"/>
              </a:rPr>
              <a:t>Note:</a:t>
            </a:r>
            <a:r>
              <a:rPr lang="en-US" sz="2700" i="1" dirty="0">
                <a:solidFill>
                  <a:schemeClr val="tx1">
                    <a:lumMod val="65000"/>
                    <a:lumOff val="35000"/>
                  </a:schemeClr>
                </a:solidFill>
                <a:latin typeface="Arial" charset="0"/>
                <a:ea typeface="Arial" charset="0"/>
                <a:cs typeface="Arial" charset="0"/>
              </a:rPr>
              <a:t> </a:t>
            </a:r>
            <a:r>
              <a:rPr lang="en-US" sz="2700" dirty="0">
                <a:solidFill>
                  <a:schemeClr val="tx1">
                    <a:lumMod val="65000"/>
                    <a:lumOff val="35000"/>
                  </a:schemeClr>
                </a:solidFill>
                <a:latin typeface="Arial" charset="0"/>
                <a:ea typeface="Arial" charset="0"/>
                <a:cs typeface="Arial" charset="0"/>
              </a:rPr>
              <a:t>You may need to add words to your collection for the sentence making. </a:t>
            </a:r>
          </a:p>
          <a:p>
            <a:pPr marL="914400" lvl="1" indent="-457200"/>
            <a:endParaRPr lang="en-US" sz="2700" dirty="0">
              <a:solidFill>
                <a:schemeClr val="tx1">
                  <a:lumMod val="65000"/>
                  <a:lumOff val="35000"/>
                </a:schemeClr>
              </a:solidFill>
              <a:latin typeface="Arial" charset="0"/>
              <a:ea typeface="Arial" charset="0"/>
              <a:cs typeface="Arial" charset="0"/>
            </a:endParaRPr>
          </a:p>
        </p:txBody>
      </p:sp>
      <p:pic>
        <p:nvPicPr>
          <p:cNvPr id="7" name="Picture 6" descr="IMG_3763.JPG"/>
          <p:cNvPicPr>
            <a:picLocks noChangeAspect="1"/>
          </p:cNvPicPr>
          <p:nvPr/>
        </p:nvPicPr>
        <p:blipFill>
          <a:blip r:embed="rId3"/>
          <a:srcRect l="11688" r="16958"/>
          <a:stretch>
            <a:fillRect/>
          </a:stretch>
        </p:blipFill>
        <p:spPr>
          <a:xfrm rot="485529">
            <a:off x="8576669" y="773020"/>
            <a:ext cx="2003710" cy="2808166"/>
          </a:xfrm>
          <a:prstGeom prst="rect">
            <a:avLst/>
          </a:prstGeom>
        </p:spPr>
      </p:pic>
      <p:pic>
        <p:nvPicPr>
          <p:cNvPr id="6" name="Picture 5" descr="pacon-mini-pocket-chart-blue-pic1.jpg"/>
          <p:cNvPicPr>
            <a:picLocks noChangeAspect="1"/>
          </p:cNvPicPr>
          <p:nvPr/>
        </p:nvPicPr>
        <p:blipFill>
          <a:blip r:embed="rId4"/>
          <a:stretch>
            <a:fillRect/>
          </a:stretch>
        </p:blipFill>
        <p:spPr>
          <a:xfrm>
            <a:off x="8642554" y="3244645"/>
            <a:ext cx="2260497" cy="2260497"/>
          </a:xfrm>
          <a:prstGeom prst="rect">
            <a:avLst/>
          </a:prstGeom>
        </p:spPr>
      </p:pic>
    </p:spTree>
    <p:extLst>
      <p:ext uri="{BB962C8B-B14F-4D97-AF65-F5344CB8AC3E}">
        <p14:creationId xmlns:p14="http://schemas.microsoft.com/office/powerpoint/2010/main" val="37778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17" y="0"/>
            <a:ext cx="10396882" cy="1151965"/>
          </a:xfrm>
        </p:spPr>
        <p:txBody>
          <a:bodyPr/>
          <a:lstStyle/>
          <a:p>
            <a:r>
              <a:rPr lang="en-US" dirty="0"/>
              <a:t>Group work</a:t>
            </a:r>
          </a:p>
        </p:txBody>
      </p:sp>
      <p:sp>
        <p:nvSpPr>
          <p:cNvPr id="4" name="Rectangle 3"/>
          <p:cNvSpPr/>
          <p:nvPr/>
        </p:nvSpPr>
        <p:spPr>
          <a:xfrm>
            <a:off x="685801" y="1002890"/>
            <a:ext cx="8477864" cy="2585323"/>
          </a:xfrm>
          <a:prstGeom prst="rect">
            <a:avLst/>
          </a:prstGeom>
        </p:spPr>
        <p:txBody>
          <a:bodyPr wrap="square">
            <a:spAutoFit/>
          </a:bodyPr>
          <a:lstStyle/>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Prepare two or more phonics/vocabulary mini lessons or center ideas with the kit item you received to cover vocabulary, phonics or sight words in the Bats book.  </a:t>
            </a:r>
          </a:p>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You can choose to use ideas from the items list     or you can choose to make your own.  </a:t>
            </a:r>
          </a:p>
        </p:txBody>
      </p:sp>
      <p:pic>
        <p:nvPicPr>
          <p:cNvPr id="5" name="Picture 4" descr="IMG_20181018_114956.jpg"/>
          <p:cNvPicPr>
            <a:picLocks noChangeAspect="1"/>
          </p:cNvPicPr>
          <p:nvPr/>
        </p:nvPicPr>
        <p:blipFill>
          <a:blip r:embed="rId3"/>
          <a:stretch>
            <a:fillRect/>
          </a:stretch>
        </p:blipFill>
        <p:spPr>
          <a:xfrm rot="20762787">
            <a:off x="7256210" y="4096401"/>
            <a:ext cx="2861187" cy="160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MG_20181018_114733.jpg"/>
          <p:cNvPicPr>
            <a:picLocks noChangeAspect="1"/>
          </p:cNvPicPr>
          <p:nvPr/>
        </p:nvPicPr>
        <p:blipFill>
          <a:blip r:embed="rId4"/>
          <a:stretch>
            <a:fillRect/>
          </a:stretch>
        </p:blipFill>
        <p:spPr>
          <a:xfrm rot="361563">
            <a:off x="8881041" y="2268546"/>
            <a:ext cx="2776370" cy="1561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IMG_20181018_114047.jpg"/>
          <p:cNvPicPr>
            <a:picLocks noChangeAspect="1"/>
          </p:cNvPicPr>
          <p:nvPr/>
        </p:nvPicPr>
        <p:blipFill>
          <a:blip r:embed="rId5"/>
          <a:stretch>
            <a:fillRect/>
          </a:stretch>
        </p:blipFill>
        <p:spPr>
          <a:xfrm rot="21037032">
            <a:off x="648929" y="4018894"/>
            <a:ext cx="3136489" cy="176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IMG_20181018_153837.jpg"/>
          <p:cNvPicPr>
            <a:picLocks noChangeAspect="1"/>
          </p:cNvPicPr>
          <p:nvPr/>
        </p:nvPicPr>
        <p:blipFill>
          <a:blip r:embed="rId6"/>
          <a:srcRect t="6827" b="8735"/>
          <a:stretch>
            <a:fillRect/>
          </a:stretch>
        </p:blipFill>
        <p:spPr>
          <a:xfrm>
            <a:off x="4816131" y="3588213"/>
            <a:ext cx="1500220" cy="2252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12.jpg"/>
          <p:cNvPicPr>
            <a:picLocks noChangeAspect="1"/>
          </p:cNvPicPr>
          <p:nvPr/>
        </p:nvPicPr>
        <p:blipFill>
          <a:blip r:embed="rId7"/>
          <a:stretch>
            <a:fillRect/>
          </a:stretch>
        </p:blipFill>
        <p:spPr>
          <a:xfrm>
            <a:off x="8986685" y="0"/>
            <a:ext cx="2059514" cy="20595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Presentations</a:t>
            </a:r>
          </a:p>
        </p:txBody>
      </p:sp>
      <p:pic>
        <p:nvPicPr>
          <p:cNvPr id="4" name="Picture 3" descr="IMG_20181018_114733.jpg"/>
          <p:cNvPicPr>
            <a:picLocks noChangeAspect="1"/>
          </p:cNvPicPr>
          <p:nvPr/>
        </p:nvPicPr>
        <p:blipFill>
          <a:blip r:embed="rId2"/>
          <a:stretch>
            <a:fillRect/>
          </a:stretch>
        </p:blipFill>
        <p:spPr>
          <a:xfrm rot="215936">
            <a:off x="7093592" y="1683219"/>
            <a:ext cx="4273351" cy="2403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IMG_20181018_114956.jpg"/>
          <p:cNvPicPr>
            <a:picLocks noChangeAspect="1"/>
          </p:cNvPicPr>
          <p:nvPr/>
        </p:nvPicPr>
        <p:blipFill>
          <a:blip r:embed="rId3"/>
          <a:stretch>
            <a:fillRect/>
          </a:stretch>
        </p:blipFill>
        <p:spPr>
          <a:xfrm rot="21411958">
            <a:off x="7374197" y="4461410"/>
            <a:ext cx="2861187" cy="160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MG_20181018_153837.jpg"/>
          <p:cNvPicPr>
            <a:picLocks noChangeAspect="1"/>
          </p:cNvPicPr>
          <p:nvPr/>
        </p:nvPicPr>
        <p:blipFill>
          <a:blip r:embed="rId4"/>
          <a:srcRect t="6827" b="8735"/>
          <a:stretch>
            <a:fillRect/>
          </a:stretch>
        </p:blipFill>
        <p:spPr>
          <a:xfrm>
            <a:off x="3746091" y="1980691"/>
            <a:ext cx="2428567" cy="3645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IMG_20181018_114047.jpg"/>
          <p:cNvPicPr>
            <a:picLocks noChangeAspect="1"/>
          </p:cNvPicPr>
          <p:nvPr/>
        </p:nvPicPr>
        <p:blipFill>
          <a:blip r:embed="rId5"/>
          <a:stretch>
            <a:fillRect/>
          </a:stretch>
        </p:blipFill>
        <p:spPr>
          <a:xfrm rot="21037032">
            <a:off x="150030" y="2126739"/>
            <a:ext cx="2618873" cy="1473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pacon-mini-pocket-chart-blue-pic1.jpg"/>
          <p:cNvPicPr>
            <a:picLocks noChangeAspect="1"/>
          </p:cNvPicPr>
          <p:nvPr/>
        </p:nvPicPr>
        <p:blipFill>
          <a:blip r:embed="rId6"/>
          <a:stretch>
            <a:fillRect/>
          </a:stretch>
        </p:blipFill>
        <p:spPr>
          <a:xfrm rot="21057442">
            <a:off x="492809" y="3652143"/>
            <a:ext cx="2621242" cy="2621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10396882" cy="1151965"/>
          </a:xfrm>
        </p:spPr>
        <p:txBody>
          <a:bodyPr/>
          <a:lstStyle/>
          <a:p>
            <a:r>
              <a:rPr lang="en-US" dirty="0"/>
              <a:t>During reading</a:t>
            </a:r>
          </a:p>
        </p:txBody>
      </p:sp>
      <p:pic>
        <p:nvPicPr>
          <p:cNvPr id="67586" name="Picture 2"/>
          <p:cNvPicPr>
            <a:picLocks noChangeAspect="1" noChangeArrowheads="1"/>
          </p:cNvPicPr>
          <p:nvPr/>
        </p:nvPicPr>
        <p:blipFill>
          <a:blip r:embed="rId3"/>
          <a:srcRect l="5746" t="29127" r="20816" b="28004"/>
          <a:stretch>
            <a:fillRect/>
          </a:stretch>
        </p:blipFill>
        <p:spPr bwMode="auto">
          <a:xfrm>
            <a:off x="882446" y="3440422"/>
            <a:ext cx="8761004" cy="3196351"/>
          </a:xfrm>
          <a:prstGeom prst="rect">
            <a:avLst/>
          </a:prstGeom>
          <a:noFill/>
          <a:ln w="9525">
            <a:noFill/>
            <a:miter lim="800000"/>
            <a:headEnd/>
            <a:tailEnd/>
          </a:ln>
        </p:spPr>
      </p:pic>
      <p:sp>
        <p:nvSpPr>
          <p:cNvPr id="4" name="TextBox 3"/>
          <p:cNvSpPr txBox="1"/>
          <p:nvPr/>
        </p:nvSpPr>
        <p:spPr>
          <a:xfrm>
            <a:off x="882446" y="1179766"/>
            <a:ext cx="9484691" cy="553998"/>
          </a:xfrm>
          <a:prstGeom prst="rect">
            <a:avLst/>
          </a:prstGeom>
          <a:noFill/>
        </p:spPr>
        <p:txBody>
          <a:bodyPr wrap="square" rtlCol="0">
            <a:spAutoFit/>
          </a:bodyPr>
          <a:lstStyle/>
          <a:p>
            <a:pPr marL="514350"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sp>
        <p:nvSpPr>
          <p:cNvPr id="5" name="Rectangle 4"/>
          <p:cNvSpPr/>
          <p:nvPr/>
        </p:nvSpPr>
        <p:spPr>
          <a:xfrm>
            <a:off x="882446" y="1145322"/>
            <a:ext cx="10021528" cy="2954655"/>
          </a:xfrm>
          <a:prstGeom prst="rect">
            <a:avLst/>
          </a:prstGeom>
        </p:spPr>
        <p:txBody>
          <a:bodyPr wrap="square">
            <a:spAutoFit/>
          </a:bodyPr>
          <a:lstStyle/>
          <a:p>
            <a:r>
              <a:rPr lang="en-US" sz="2800" dirty="0">
                <a:solidFill>
                  <a:schemeClr val="tx1">
                    <a:lumMod val="65000"/>
                    <a:lumOff val="35000"/>
                  </a:schemeClr>
                </a:solidFill>
                <a:latin typeface="Arial" pitchFamily="34" charset="0"/>
                <a:cs typeface="Arial" pitchFamily="34" charset="0"/>
              </a:rPr>
              <a:t>Guide students as they read, provide wait time, give prompts or clues as needed by individual students, such as "Try that again. Does that make sense? Look at how the word begins.“ You can also ask them to stop at points within the text and ask themselves questions about what they have read. </a:t>
            </a:r>
          </a:p>
          <a:p>
            <a:endParaRPr lang="en-US" sz="2800" dirty="0">
              <a:solidFill>
                <a:schemeClr val="tx1">
                  <a:lumMod val="65000"/>
                  <a:lumOff val="35000"/>
                </a:schemeClr>
              </a:solidFill>
              <a:latin typeface="Arial" pitchFamily="34" charset="0"/>
              <a:cs typeface="Arial" pitchFamily="34" charset="0"/>
            </a:endParaRP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for Understanding</a:t>
            </a:r>
          </a:p>
        </p:txBody>
      </p:sp>
      <p:sp>
        <p:nvSpPr>
          <p:cNvPr id="5" name="TextBox 4"/>
          <p:cNvSpPr txBox="1"/>
          <p:nvPr/>
        </p:nvSpPr>
        <p:spPr>
          <a:xfrm>
            <a:off x="1223065" y="2248581"/>
            <a:ext cx="9484691" cy="4708981"/>
          </a:xfrm>
          <a:prstGeom prst="rect">
            <a:avLst/>
          </a:prstGeom>
          <a:noFill/>
        </p:spPr>
        <p:txBody>
          <a:bodyPr wrap="square" rtlCol="0">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Have students read the text independently out loud. Why?</a:t>
            </a:r>
          </a:p>
          <a:p>
            <a:pPr marL="971550" lvl="1" indent="-514350">
              <a:buFont typeface="Arial" charset="0"/>
              <a:buChar char="•"/>
            </a:pPr>
            <a:r>
              <a:rPr lang="en-US" sz="3000" dirty="0">
                <a:solidFill>
                  <a:schemeClr val="tx1">
                    <a:lumMod val="65000"/>
                    <a:lumOff val="35000"/>
                  </a:schemeClr>
                </a:solidFill>
                <a:latin typeface="Arial" charset="0"/>
                <a:ea typeface="Arial" charset="0"/>
                <a:cs typeface="Arial" charset="0"/>
              </a:rPr>
              <a:t>You can hear if they are struggling with any phonics and prompt them accordingly.</a:t>
            </a:r>
          </a:p>
          <a:p>
            <a:pPr marL="971550" lvl="1" indent="-514350">
              <a:buFont typeface="Arial" charset="0"/>
              <a:buChar char="•"/>
            </a:pPr>
            <a:r>
              <a:rPr lang="en-US" sz="3000" dirty="0">
                <a:solidFill>
                  <a:schemeClr val="tx1">
                    <a:lumMod val="65000"/>
                    <a:lumOff val="35000"/>
                  </a:schemeClr>
                </a:solidFill>
                <a:latin typeface="Arial" charset="0"/>
                <a:ea typeface="Arial" charset="0"/>
                <a:cs typeface="Arial" charset="0"/>
              </a:rPr>
              <a:t>You can teach them to pause as they read and ask them the guided reading questions to check themselves for understanding. </a:t>
            </a:r>
          </a:p>
          <a:p>
            <a:pPr marL="971550" lvl="1"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514350"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514350"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pic>
        <p:nvPicPr>
          <p:cNvPr id="4" name="Picture 2"/>
          <p:cNvPicPr>
            <a:picLocks noChangeAspect="1" noChangeArrowheads="1"/>
          </p:cNvPicPr>
          <p:nvPr/>
        </p:nvPicPr>
        <p:blipFill>
          <a:blip r:embed="rId3"/>
          <a:srcRect l="5746" t="29127" r="25363" b="37617"/>
          <a:stretch>
            <a:fillRect/>
          </a:stretch>
        </p:blipFill>
        <p:spPr bwMode="auto">
          <a:xfrm>
            <a:off x="7322573" y="4826770"/>
            <a:ext cx="5152246" cy="15544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3364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74" y="109817"/>
            <a:ext cx="10396882" cy="1151965"/>
          </a:xfrm>
        </p:spPr>
        <p:txBody>
          <a:bodyPr/>
          <a:lstStyle/>
          <a:p>
            <a:r>
              <a:rPr lang="en-US" dirty="0"/>
              <a:t>Read independently</a:t>
            </a:r>
          </a:p>
        </p:txBody>
      </p:sp>
      <p:sp>
        <p:nvSpPr>
          <p:cNvPr id="4" name="TextBox 3"/>
          <p:cNvSpPr txBox="1"/>
          <p:nvPr/>
        </p:nvSpPr>
        <p:spPr>
          <a:xfrm>
            <a:off x="357487" y="1052052"/>
            <a:ext cx="9484691" cy="4247317"/>
          </a:xfrm>
          <a:prstGeom prst="rect">
            <a:avLst/>
          </a:prstGeom>
          <a:noFill/>
        </p:spPr>
        <p:txBody>
          <a:bodyPr wrap="square" rtlCol="0">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Ultimate goal is to have students read a text at the same level of difficulty without you, independently.</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Students read at different paces, so a “early finishers” activity will keep the faster readers working rather than waiting on slower readers.</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Use the comprehension quiz at the end of each lesson plan to verify students have understood a text independently. </a:t>
            </a:r>
          </a:p>
          <a:p>
            <a:pPr marL="514350"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rot="417171">
            <a:off x="9454102" y="1675440"/>
            <a:ext cx="1942859" cy="2938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28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Comprehension Questions - Discussion</a:t>
            </a:r>
          </a:p>
        </p:txBody>
      </p:sp>
      <p:sp>
        <p:nvSpPr>
          <p:cNvPr id="4" name="Rectangle 3"/>
          <p:cNvSpPr/>
          <p:nvPr/>
        </p:nvSpPr>
        <p:spPr>
          <a:xfrm>
            <a:off x="1130300" y="2010043"/>
            <a:ext cx="9833113" cy="3323987"/>
          </a:xfrm>
          <a:prstGeom prst="rect">
            <a:avLst/>
          </a:prstGeom>
        </p:spPr>
        <p:txBody>
          <a:bodyPr wrap="square">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After students are finished, discuss the text            and students’ responses.  </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As part of the discussion, ask students how they used the information from your introduction as they read.</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Specific questions/and answers are provided at the bottom of each lesson plan in the Teacher’s Manual and there are comprehension quizzes provided.</a:t>
            </a:r>
          </a:p>
        </p:txBody>
      </p:sp>
      <p:pic>
        <p:nvPicPr>
          <p:cNvPr id="5" name="Picture 2"/>
          <p:cNvPicPr>
            <a:picLocks noGrp="1" noChangeAspect="1" noChangeArrowheads="1"/>
          </p:cNvPicPr>
          <p:nvPr>
            <p:ph sz="quarter" idx="13"/>
          </p:nvPr>
        </p:nvPicPr>
        <p:blipFill>
          <a:blip r:embed="rId2"/>
          <a:srcRect l="24880" t="13986" r="29841" b="3770"/>
          <a:stretch>
            <a:fillRect/>
          </a:stretch>
        </p:blipFill>
        <p:spPr bwMode="auto">
          <a:xfrm rot="689983">
            <a:off x="9404042" y="322911"/>
            <a:ext cx="2152414" cy="2443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p:cNvPicPr>
            <a:picLocks noChangeAspect="1" noChangeArrowheads="1"/>
          </p:cNvPicPr>
          <p:nvPr/>
        </p:nvPicPr>
        <p:blipFill>
          <a:blip r:embed="rId3"/>
          <a:srcRect l="5746" t="29127" r="20816" b="28004"/>
          <a:stretch>
            <a:fillRect/>
          </a:stretch>
        </p:blipFill>
        <p:spPr bwMode="auto">
          <a:xfrm>
            <a:off x="685801" y="5270061"/>
            <a:ext cx="4352445" cy="1587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351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the greatest Challenge</a:t>
            </a:r>
          </a:p>
        </p:txBody>
      </p:sp>
      <p:sp>
        <p:nvSpPr>
          <p:cNvPr id="3" name="Content Placeholder 2"/>
          <p:cNvSpPr>
            <a:spLocks noGrp="1"/>
          </p:cNvSpPr>
          <p:nvPr>
            <p:ph sz="quarter" idx="13"/>
          </p:nvPr>
        </p:nvSpPr>
        <p:spPr>
          <a:xfrm>
            <a:off x="216311" y="1837766"/>
            <a:ext cx="11218606" cy="1092248"/>
          </a:xfrm>
        </p:spPr>
        <p:txBody>
          <a:bodyPr>
            <a:normAutofit/>
          </a:bodyPr>
          <a:lstStyle/>
          <a:p>
            <a:pPr>
              <a:buNone/>
            </a:pPr>
            <a:r>
              <a:rPr lang="en-US" sz="3000" cap="none" dirty="0">
                <a:solidFill>
                  <a:schemeClr val="tx1">
                    <a:lumMod val="65000"/>
                    <a:lumOff val="35000"/>
                  </a:schemeClr>
                </a:solidFill>
                <a:latin typeface="Arial" pitchFamily="34" charset="0"/>
                <a:cs typeface="Arial" pitchFamily="34" charset="0"/>
              </a:rPr>
              <a:t>What is the greatest challenge you face when teaching reading?</a:t>
            </a:r>
          </a:p>
        </p:txBody>
      </p:sp>
      <p:sp>
        <p:nvSpPr>
          <p:cNvPr id="4" name="TextBox 3"/>
          <p:cNvSpPr txBox="1"/>
          <p:nvPr/>
        </p:nvSpPr>
        <p:spPr>
          <a:xfrm>
            <a:off x="685801" y="2930013"/>
            <a:ext cx="10749116" cy="553998"/>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We want to address your challenges in today’s workshop.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9817"/>
            <a:ext cx="10396882" cy="1151965"/>
          </a:xfrm>
        </p:spPr>
        <p:txBody>
          <a:bodyPr/>
          <a:lstStyle/>
          <a:p>
            <a:r>
              <a:rPr lang="en-US" dirty="0"/>
              <a:t>          Progress checks</a:t>
            </a:r>
          </a:p>
        </p:txBody>
      </p:sp>
      <p:pic>
        <p:nvPicPr>
          <p:cNvPr id="2050" name="Picture 2"/>
          <p:cNvPicPr>
            <a:picLocks noGrp="1" noChangeAspect="1" noChangeArrowheads="1"/>
          </p:cNvPicPr>
          <p:nvPr>
            <p:ph sz="quarter" idx="13"/>
          </p:nvPr>
        </p:nvPicPr>
        <p:blipFill>
          <a:blip r:embed="rId3"/>
          <a:srcRect l="24880" t="13986" r="29841" b="3770"/>
          <a:stretch>
            <a:fillRect/>
          </a:stretch>
        </p:blipFill>
        <p:spPr bwMode="auto">
          <a:xfrm>
            <a:off x="7733819" y="914400"/>
            <a:ext cx="3887015" cy="441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p:cNvPicPr>
            <a:picLocks noChangeAspect="1" noChangeArrowheads="1"/>
          </p:cNvPicPr>
          <p:nvPr/>
        </p:nvPicPr>
        <p:blipFill>
          <a:blip r:embed="rId4"/>
          <a:srcRect l="26787" t="16265" r="31421" b="4312"/>
          <a:stretch>
            <a:fillRect/>
          </a:stretch>
        </p:blipFill>
        <p:spPr bwMode="auto">
          <a:xfrm>
            <a:off x="3959671" y="1054510"/>
            <a:ext cx="3597168" cy="4272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p:cNvPicPr>
            <a:picLocks noChangeAspect="1" noChangeArrowheads="1"/>
          </p:cNvPicPr>
          <p:nvPr/>
        </p:nvPicPr>
        <p:blipFill>
          <a:blip r:embed="rId5"/>
          <a:srcRect l="26239" t="15553" r="31956" b="7149"/>
          <a:stretch>
            <a:fillRect/>
          </a:stretch>
        </p:blipFill>
        <p:spPr bwMode="auto">
          <a:xfrm>
            <a:off x="216309" y="1261782"/>
            <a:ext cx="3527052" cy="407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your students progress</a:t>
            </a:r>
          </a:p>
        </p:txBody>
      </p:sp>
      <p:graphicFrame>
        <p:nvGraphicFramePr>
          <p:cNvPr id="10" name="Content Placeholder 9"/>
          <p:cNvGraphicFramePr>
            <a:graphicFrameLocks noGrp="1"/>
          </p:cNvGraphicFramePr>
          <p:nvPr>
            <p:ph sz="quarter" idx="13"/>
          </p:nvPr>
        </p:nvGraphicFramePr>
        <p:xfrm>
          <a:off x="685800" y="2063750"/>
          <a:ext cx="10513142" cy="4155440"/>
        </p:xfrm>
        <a:graphic>
          <a:graphicData uri="http://schemas.openxmlformats.org/drawingml/2006/table">
            <a:tbl>
              <a:tblPr firstRow="1" bandRow="1">
                <a:tableStyleId>{5C22544A-7EE6-4342-B048-85BDC9FD1C3A}</a:tableStyleId>
              </a:tblPr>
              <a:tblGrid>
                <a:gridCol w="1299369">
                  <a:extLst>
                    <a:ext uri="{9D8B030D-6E8A-4147-A177-3AD203B41FA5}">
                      <a16:colId xmlns:a16="http://schemas.microsoft.com/office/drawing/2014/main" val="20000"/>
                    </a:ext>
                  </a:extLst>
                </a:gridCol>
                <a:gridCol w="758031">
                  <a:extLst>
                    <a:ext uri="{9D8B030D-6E8A-4147-A177-3AD203B41FA5}">
                      <a16:colId xmlns:a16="http://schemas.microsoft.com/office/drawing/2014/main" val="20001"/>
                    </a:ext>
                  </a:extLst>
                </a:gridCol>
                <a:gridCol w="1840707">
                  <a:extLst>
                    <a:ext uri="{9D8B030D-6E8A-4147-A177-3AD203B41FA5}">
                      <a16:colId xmlns:a16="http://schemas.microsoft.com/office/drawing/2014/main" val="20002"/>
                    </a:ext>
                  </a:extLst>
                </a:gridCol>
                <a:gridCol w="1299369">
                  <a:extLst>
                    <a:ext uri="{9D8B030D-6E8A-4147-A177-3AD203B41FA5}">
                      <a16:colId xmlns:a16="http://schemas.microsoft.com/office/drawing/2014/main" val="20003"/>
                    </a:ext>
                  </a:extLst>
                </a:gridCol>
                <a:gridCol w="1299369">
                  <a:extLst>
                    <a:ext uri="{9D8B030D-6E8A-4147-A177-3AD203B41FA5}">
                      <a16:colId xmlns:a16="http://schemas.microsoft.com/office/drawing/2014/main" val="20004"/>
                    </a:ext>
                  </a:extLst>
                </a:gridCol>
                <a:gridCol w="1299369">
                  <a:extLst>
                    <a:ext uri="{9D8B030D-6E8A-4147-A177-3AD203B41FA5}">
                      <a16:colId xmlns:a16="http://schemas.microsoft.com/office/drawing/2014/main" val="20005"/>
                    </a:ext>
                  </a:extLst>
                </a:gridCol>
                <a:gridCol w="1299369">
                  <a:extLst>
                    <a:ext uri="{9D8B030D-6E8A-4147-A177-3AD203B41FA5}">
                      <a16:colId xmlns:a16="http://schemas.microsoft.com/office/drawing/2014/main" val="20006"/>
                    </a:ext>
                  </a:extLst>
                </a:gridCol>
                <a:gridCol w="1417559">
                  <a:extLst>
                    <a:ext uri="{9D8B030D-6E8A-4147-A177-3AD203B41FA5}">
                      <a16:colId xmlns:a16="http://schemas.microsoft.com/office/drawing/2014/main" val="20007"/>
                    </a:ext>
                  </a:extLst>
                </a:gridCol>
              </a:tblGrid>
              <a:tr h="370840">
                <a:tc>
                  <a:txBody>
                    <a:bodyPr/>
                    <a:lstStyle/>
                    <a:p>
                      <a:r>
                        <a:rPr lang="en-US" dirty="0">
                          <a:latin typeface="Arial" pitchFamily="34" charset="0"/>
                          <a:cs typeface="Arial" pitchFamily="34" charset="0"/>
                        </a:rPr>
                        <a:t>Book</a:t>
                      </a:r>
                    </a:p>
                  </a:txBody>
                  <a:tcPr/>
                </a:tc>
                <a:tc>
                  <a:txBody>
                    <a:bodyPr/>
                    <a:lstStyle/>
                    <a:p>
                      <a:r>
                        <a:rPr lang="en-US" dirty="0">
                          <a:latin typeface="Arial" pitchFamily="34" charset="0"/>
                          <a:cs typeface="Arial" pitchFamily="34" charset="0"/>
                        </a:rPr>
                        <a:t>Date Read</a:t>
                      </a:r>
                    </a:p>
                  </a:txBody>
                  <a:tcPr/>
                </a:tc>
                <a:tc>
                  <a:txBody>
                    <a:bodyPr/>
                    <a:lstStyle/>
                    <a:p>
                      <a:r>
                        <a:rPr lang="en-US" dirty="0">
                          <a:latin typeface="Arial" pitchFamily="34" charset="0"/>
                          <a:cs typeface="Arial" pitchFamily="34" charset="0"/>
                        </a:rPr>
                        <a:t>Guided Reading Questions</a:t>
                      </a:r>
                      <a:r>
                        <a:rPr lang="en-US" baseline="0" dirty="0">
                          <a:latin typeface="Arial" pitchFamily="34" charset="0"/>
                          <a:cs typeface="Arial" pitchFamily="34" charset="0"/>
                        </a:rPr>
                        <a:t> Completed</a:t>
                      </a:r>
                      <a:endParaRPr lang="en-US" dirty="0">
                        <a:latin typeface="Arial" pitchFamily="34" charset="0"/>
                        <a:cs typeface="Arial" pitchFamily="34" charset="0"/>
                      </a:endParaRPr>
                    </a:p>
                  </a:txBody>
                  <a:tcPr/>
                </a:tc>
                <a:tc>
                  <a:txBody>
                    <a:bodyPr/>
                    <a:lstStyle/>
                    <a:p>
                      <a:r>
                        <a:rPr lang="en-US" dirty="0">
                          <a:latin typeface="Arial" pitchFamily="34" charset="0"/>
                          <a:cs typeface="Arial" pitchFamily="34" charset="0"/>
                        </a:rPr>
                        <a:t>Activity Sheet 1 Score</a:t>
                      </a:r>
                    </a:p>
                  </a:txBody>
                  <a:tcPr/>
                </a:tc>
                <a:tc>
                  <a:txBody>
                    <a:bodyPr/>
                    <a:lstStyle/>
                    <a:p>
                      <a:r>
                        <a:rPr lang="en-US" dirty="0">
                          <a:latin typeface="Arial" pitchFamily="34" charset="0"/>
                          <a:cs typeface="Arial" pitchFamily="34" charset="0"/>
                        </a:rPr>
                        <a:t>Activity</a:t>
                      </a:r>
                      <a:r>
                        <a:rPr lang="en-US" baseline="0" dirty="0">
                          <a:latin typeface="Arial" pitchFamily="34" charset="0"/>
                          <a:cs typeface="Arial" pitchFamily="34" charset="0"/>
                        </a:rPr>
                        <a:t> Sheet 2 Score</a:t>
                      </a:r>
                      <a:endParaRPr lang="en-US" dirty="0">
                        <a:latin typeface="Arial" pitchFamily="34" charset="0"/>
                        <a:cs typeface="Arial" pitchFamily="34" charset="0"/>
                      </a:endParaRPr>
                    </a:p>
                  </a:txBody>
                  <a:tcPr/>
                </a:tc>
                <a:tc>
                  <a:txBody>
                    <a:bodyPr/>
                    <a:lstStyle/>
                    <a:p>
                      <a:r>
                        <a:rPr lang="en-US" dirty="0">
                          <a:latin typeface="Arial" pitchFamily="34" charset="0"/>
                          <a:cs typeface="Arial" pitchFamily="34" charset="0"/>
                        </a:rPr>
                        <a:t>Activity Sheet 3 Score</a:t>
                      </a:r>
                    </a:p>
                  </a:txBody>
                  <a:tcPr/>
                </a:tc>
                <a:tc>
                  <a:txBody>
                    <a:bodyPr/>
                    <a:lstStyle/>
                    <a:p>
                      <a:r>
                        <a:rPr lang="en-US" dirty="0">
                          <a:latin typeface="Arial" pitchFamily="34" charset="0"/>
                          <a:cs typeface="Arial" pitchFamily="34" charset="0"/>
                        </a:rPr>
                        <a:t>Quiz Score</a:t>
                      </a:r>
                    </a:p>
                  </a:txBody>
                  <a:tcPr/>
                </a:tc>
                <a:tc>
                  <a:txBody>
                    <a:bodyPr/>
                    <a:lstStyle/>
                    <a:p>
                      <a:r>
                        <a:rPr lang="en-US" dirty="0">
                          <a:latin typeface="Arial" pitchFamily="34" charset="0"/>
                          <a:cs typeface="Arial" pitchFamily="34" charset="0"/>
                        </a:rPr>
                        <a:t>Comments</a:t>
                      </a:r>
                    </a:p>
                  </a:txBody>
                  <a:tcPr/>
                </a:tc>
                <a:extLst>
                  <a:ext uri="{0D108BD9-81ED-4DB2-BD59-A6C34878D82A}">
                    <a16:rowId xmlns:a16="http://schemas.microsoft.com/office/drawing/2014/main" val="10000"/>
                  </a:ext>
                </a:extLst>
              </a:tr>
              <a:tr h="370840">
                <a:tc>
                  <a:txBody>
                    <a:bodyPr/>
                    <a:lstStyle/>
                    <a:p>
                      <a:r>
                        <a:rPr lang="en-US" dirty="0"/>
                        <a:t>Bog Man</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Fads</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a:t>Hip Hop</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a:t>The Lab</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r>
                        <a:rPr lang="en-US" dirty="0"/>
                        <a:t>Mad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US" dirty="0"/>
                        <a:t>The Mix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en-US" dirty="0"/>
                        <a:t>Bats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370840">
                <a:tc>
                  <a:txBody>
                    <a:bodyPr/>
                    <a:lstStyle/>
                    <a:p>
                      <a:r>
                        <a:rPr lang="en-US" dirty="0"/>
                        <a:t>Fit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Slip: For any Book</a:t>
            </a:r>
          </a:p>
        </p:txBody>
      </p:sp>
      <p:sp>
        <p:nvSpPr>
          <p:cNvPr id="4" name="Rectangle 3"/>
          <p:cNvSpPr/>
          <p:nvPr/>
        </p:nvSpPr>
        <p:spPr>
          <a:xfrm>
            <a:off x="1130300" y="1837765"/>
            <a:ext cx="9833113" cy="3647152"/>
          </a:xfrm>
          <a:prstGeom prst="rect">
            <a:avLst/>
          </a:prstGeom>
        </p:spPr>
        <p:txBody>
          <a:bodyPr wrap="square">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After students have read a book, provide them with an exit-slip prompt to help them reflect on their reading comprehension and also provide material for assessment and review.  Possible prompts include:</a:t>
            </a:r>
          </a:p>
          <a:p>
            <a:pPr marL="514350" indent="-51435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1428750" lvl="2" indent="-514350">
              <a:buFont typeface="Arial" charset="0"/>
              <a:buChar char="•"/>
            </a:pPr>
            <a:r>
              <a:rPr lang="en-US" sz="2700" dirty="0">
                <a:solidFill>
                  <a:schemeClr val="tx1">
                    <a:lumMod val="65000"/>
                    <a:lumOff val="35000"/>
                  </a:schemeClr>
                </a:solidFill>
                <a:latin typeface="Arial" charset="0"/>
                <a:ea typeface="Arial" charset="0"/>
                <a:cs typeface="Arial" charset="0"/>
              </a:rPr>
              <a:t>What did you like best about this book?</a:t>
            </a:r>
          </a:p>
          <a:p>
            <a:pPr marL="1428750" lvl="2" indent="-514350">
              <a:buFont typeface="Arial" charset="0"/>
              <a:buChar char="•"/>
            </a:pPr>
            <a:r>
              <a:rPr lang="en-US" sz="2700" dirty="0">
                <a:solidFill>
                  <a:schemeClr val="tx1">
                    <a:lumMod val="65000"/>
                    <a:lumOff val="35000"/>
                  </a:schemeClr>
                </a:solidFill>
                <a:latin typeface="Arial" charset="0"/>
                <a:ea typeface="Arial" charset="0"/>
                <a:cs typeface="Arial" charset="0"/>
              </a:rPr>
              <a:t>What do you think will happen next?</a:t>
            </a:r>
          </a:p>
          <a:p>
            <a:pPr marL="1428750" lvl="2" indent="-514350">
              <a:buFont typeface="Arial" charset="0"/>
              <a:buChar char="•"/>
            </a:pPr>
            <a:r>
              <a:rPr lang="en-US" sz="2700" dirty="0">
                <a:solidFill>
                  <a:schemeClr val="tx1">
                    <a:lumMod val="65000"/>
                    <a:lumOff val="35000"/>
                  </a:schemeClr>
                </a:solidFill>
                <a:latin typeface="Arial" charset="0"/>
                <a:ea typeface="Arial" charset="0"/>
                <a:cs typeface="Arial" charset="0"/>
              </a:rPr>
              <a:t>What do you think the message of this book is?</a:t>
            </a:r>
          </a:p>
        </p:txBody>
      </p:sp>
    </p:spTree>
    <p:extLst>
      <p:ext uri="{BB962C8B-B14F-4D97-AF65-F5344CB8AC3E}">
        <p14:creationId xmlns:p14="http://schemas.microsoft.com/office/powerpoint/2010/main" val="1154112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9817"/>
            <a:ext cx="10396882" cy="1151965"/>
          </a:xfrm>
        </p:spPr>
        <p:txBody>
          <a:bodyPr/>
          <a:lstStyle/>
          <a:p>
            <a:r>
              <a:rPr lang="en-US" dirty="0"/>
              <a:t>Group Work</a:t>
            </a:r>
          </a:p>
        </p:txBody>
      </p:sp>
      <p:sp>
        <p:nvSpPr>
          <p:cNvPr id="4" name="Rectangle 3"/>
          <p:cNvSpPr/>
          <p:nvPr/>
        </p:nvSpPr>
        <p:spPr>
          <a:xfrm>
            <a:off x="864829" y="1140542"/>
            <a:ext cx="9833113" cy="4247317"/>
          </a:xfrm>
          <a:prstGeom prst="rect">
            <a:avLst/>
          </a:prstGeom>
        </p:spPr>
        <p:txBody>
          <a:bodyPr wrap="square">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Pick a book from the decode set.</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Become an expert on your book and lesson plan</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Determine how you will teach the vocabulary and phonics in your book prior to reading. </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Determine how you will use the remedial kit materials to enhance your students learning of the books content.</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Prepare a 3 minute presentation about your           book</a:t>
            </a:r>
          </a:p>
        </p:txBody>
      </p:sp>
      <p:pic>
        <p:nvPicPr>
          <p:cNvPr id="5" name="Picture 4" descr="12.jpg"/>
          <p:cNvPicPr>
            <a:picLocks noChangeAspect="1"/>
          </p:cNvPicPr>
          <p:nvPr/>
        </p:nvPicPr>
        <p:blipFill>
          <a:blip r:embed="rId3"/>
          <a:stretch>
            <a:fillRect/>
          </a:stretch>
        </p:blipFill>
        <p:spPr>
          <a:xfrm>
            <a:off x="9119418" y="3568729"/>
            <a:ext cx="2792742" cy="2792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12.jpg"/>
          <p:cNvPicPr>
            <a:picLocks noChangeAspect="1"/>
          </p:cNvPicPr>
          <p:nvPr/>
        </p:nvPicPr>
        <p:blipFill>
          <a:blip r:embed="rId3"/>
          <a:stretch>
            <a:fillRect/>
          </a:stretch>
        </p:blipFill>
        <p:spPr>
          <a:xfrm>
            <a:off x="9528740" y="235751"/>
            <a:ext cx="1553943" cy="155394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12740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646" y="109817"/>
            <a:ext cx="10396882" cy="1151965"/>
          </a:xfrm>
        </p:spPr>
        <p:txBody>
          <a:bodyPr/>
          <a:lstStyle/>
          <a:p>
            <a:r>
              <a:rPr lang="en-US" dirty="0"/>
              <a:t>Group Presentations</a:t>
            </a:r>
          </a:p>
        </p:txBody>
      </p:sp>
      <p:pic>
        <p:nvPicPr>
          <p:cNvPr id="3" name="Picture 2"/>
          <p:cNvPicPr>
            <a:picLocks noChangeAspect="1"/>
          </p:cNvPicPr>
          <p:nvPr/>
        </p:nvPicPr>
        <p:blipFill>
          <a:blip r:embed="rId2"/>
          <a:stretch>
            <a:fillRect/>
          </a:stretch>
        </p:blipFill>
        <p:spPr>
          <a:xfrm rot="682295">
            <a:off x="7775673" y="3425496"/>
            <a:ext cx="1645922" cy="2489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stretch>
            <a:fillRect/>
          </a:stretch>
        </p:blipFill>
        <p:spPr>
          <a:xfrm rot="652305">
            <a:off x="5915268" y="2799784"/>
            <a:ext cx="1696028" cy="2565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4546">
            <a:off x="4002969" y="2055621"/>
            <a:ext cx="1709078" cy="258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a:stretch>
            <a:fillRect/>
          </a:stretch>
        </p:blipFill>
        <p:spPr>
          <a:xfrm>
            <a:off x="685801" y="2639830"/>
            <a:ext cx="2812765" cy="2808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IMG_20181018_121757.jpg"/>
          <p:cNvPicPr>
            <a:picLocks noChangeAspect="1"/>
          </p:cNvPicPr>
          <p:nvPr/>
        </p:nvPicPr>
        <p:blipFill>
          <a:blip r:embed="rId6"/>
          <a:srcRect l="9729" r="12896"/>
          <a:stretch>
            <a:fillRect/>
          </a:stretch>
        </p:blipFill>
        <p:spPr>
          <a:xfrm>
            <a:off x="7546422" y="331744"/>
            <a:ext cx="3626106" cy="26360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 Concerns</a:t>
            </a:r>
          </a:p>
        </p:txBody>
      </p:sp>
      <p:sp>
        <p:nvSpPr>
          <p:cNvPr id="4" name="Rectangle 3"/>
          <p:cNvSpPr/>
          <p:nvPr/>
        </p:nvSpPr>
        <p:spPr>
          <a:xfrm>
            <a:off x="1130300" y="2049800"/>
            <a:ext cx="9833113" cy="3323987"/>
          </a:xfrm>
          <a:prstGeom prst="rect">
            <a:avLst/>
          </a:prstGeom>
        </p:spPr>
        <p:txBody>
          <a:bodyPr wrap="square">
            <a:spAutoFit/>
          </a:bodyPr>
          <a:lstStyle/>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Not all books need to be used for the Decode system to be effective.</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If you do not like some of the titles that have controversial content, do not use them.</a:t>
            </a:r>
          </a:p>
          <a:p>
            <a:pPr marL="514350" indent="-514350">
              <a:buFont typeface="Arial" charset="0"/>
              <a:buChar char="•"/>
            </a:pPr>
            <a:r>
              <a:rPr lang="en-US" sz="3000" dirty="0">
                <a:solidFill>
                  <a:schemeClr val="tx1">
                    <a:lumMod val="65000"/>
                    <a:lumOff val="35000"/>
                  </a:schemeClr>
                </a:solidFill>
                <a:latin typeface="Arial" charset="0"/>
                <a:ea typeface="Arial" charset="0"/>
                <a:cs typeface="Arial" charset="0"/>
              </a:rPr>
              <a:t>Use the books that you like and that you feel comfortable with your students reading.  There are many!</a:t>
            </a:r>
          </a:p>
        </p:txBody>
      </p:sp>
    </p:spTree>
    <p:extLst>
      <p:ext uri="{BB962C8B-B14F-4D97-AF65-F5344CB8AC3E}">
        <p14:creationId xmlns:p14="http://schemas.microsoft.com/office/powerpoint/2010/main" val="244917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4" name="TextBox 3"/>
          <p:cNvSpPr txBox="1"/>
          <p:nvPr/>
        </p:nvSpPr>
        <p:spPr>
          <a:xfrm>
            <a:off x="983225" y="2391044"/>
            <a:ext cx="9960077" cy="3323987"/>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Follow up survey to determine usefulness of the kits will be given to you to fill out at the end of term 2.</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endParaRPr lang="en-US" sz="3000" dirty="0">
              <a:solidFill>
                <a:schemeClr val="tx1">
                  <a:lumMod val="65000"/>
                  <a:lumOff val="35000"/>
                </a:schemeClr>
              </a:solidFill>
              <a:latin typeface="Arial" charset="0"/>
              <a:ea typeface="Arial" charset="0"/>
              <a:cs typeface="Arial" charset="0"/>
            </a:endParaRPr>
          </a:p>
          <a:p>
            <a:pPr marL="914400" lvl="1"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endParaRPr lang="en-US" sz="3000" dirty="0">
              <a:solidFill>
                <a:schemeClr val="tx1">
                  <a:lumMod val="65000"/>
                  <a:lumOff val="35000"/>
                </a:schemeClr>
              </a:solidFill>
              <a:latin typeface="Arial" charset="0"/>
              <a:ea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65471"/>
            <a:ext cx="10396882" cy="1151965"/>
          </a:xfrm>
        </p:spPr>
        <p:txBody>
          <a:bodyPr/>
          <a:lstStyle/>
          <a:p>
            <a:r>
              <a:rPr lang="en-US" dirty="0"/>
              <a:t>What’s In The Kit?</a:t>
            </a:r>
          </a:p>
        </p:txBody>
      </p:sp>
      <p:sp>
        <p:nvSpPr>
          <p:cNvPr id="3" name="TextBox 2"/>
          <p:cNvSpPr txBox="1"/>
          <p:nvPr/>
        </p:nvSpPr>
        <p:spPr>
          <a:xfrm>
            <a:off x="636433" y="1219200"/>
            <a:ext cx="8057328" cy="4985980"/>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Pocket Chart &amp; Sentence-Building        Cards</a:t>
            </a:r>
          </a:p>
          <a:p>
            <a:pPr marL="457200" indent="-457200"/>
            <a:endParaRPr lang="en-US" sz="14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Sight Word Flash Cards and Bingo</a:t>
            </a:r>
          </a:p>
          <a:p>
            <a:pPr marL="457200" indent="-457200"/>
            <a:endParaRPr lang="en-US" sz="14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err="1">
                <a:solidFill>
                  <a:schemeClr val="tx1">
                    <a:lumMod val="65000"/>
                    <a:lumOff val="35000"/>
                  </a:schemeClr>
                </a:solidFill>
                <a:latin typeface="Arial" charset="0"/>
                <a:ea typeface="Arial" charset="0"/>
                <a:cs typeface="Arial" charset="0"/>
              </a:rPr>
              <a:t>Bananagrams</a:t>
            </a:r>
            <a:r>
              <a:rPr lang="en-US" sz="3000" dirty="0">
                <a:solidFill>
                  <a:schemeClr val="tx1">
                    <a:lumMod val="65000"/>
                    <a:lumOff val="35000"/>
                  </a:schemeClr>
                </a:solidFill>
                <a:latin typeface="Arial" charset="0"/>
                <a:ea typeface="Arial" charset="0"/>
                <a:cs typeface="Arial" charset="0"/>
              </a:rPr>
              <a:t> – Word building</a:t>
            </a:r>
          </a:p>
          <a:p>
            <a:pPr marL="457200" indent="-457200"/>
            <a:endParaRPr lang="en-US" sz="14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Magnetic Tabletop Learning Easel </a:t>
            </a:r>
          </a:p>
          <a:p>
            <a:pPr marL="914400" lvl="1" indent="-457200">
              <a:buFont typeface="Wingdings" pitchFamily="2" charset="2"/>
              <a:buChar char="Ø"/>
            </a:pPr>
            <a:r>
              <a:rPr lang="en-US" sz="2400" dirty="0">
                <a:solidFill>
                  <a:schemeClr val="tx1">
                    <a:lumMod val="65000"/>
                    <a:lumOff val="35000"/>
                  </a:schemeClr>
                </a:solidFill>
                <a:latin typeface="Arial" charset="0"/>
                <a:ea typeface="Arial" charset="0"/>
                <a:cs typeface="Arial" charset="0"/>
              </a:rPr>
              <a:t>Word family magnet tiles</a:t>
            </a:r>
          </a:p>
          <a:p>
            <a:pPr marL="914400" lvl="1" indent="-457200">
              <a:buFont typeface="Wingdings" pitchFamily="2" charset="2"/>
              <a:buChar char="Ø"/>
            </a:pPr>
            <a:r>
              <a:rPr lang="en-US" sz="2400" dirty="0">
                <a:solidFill>
                  <a:schemeClr val="tx1">
                    <a:lumMod val="65000"/>
                    <a:lumOff val="35000"/>
                  </a:schemeClr>
                </a:solidFill>
                <a:latin typeface="Arial" charset="0"/>
                <a:ea typeface="Arial" charset="0"/>
                <a:cs typeface="Arial" charset="0"/>
              </a:rPr>
              <a:t>Sentence building magnet tiles</a:t>
            </a:r>
          </a:p>
          <a:p>
            <a:pPr marL="914400" lvl="1" indent="-457200"/>
            <a:endParaRPr lang="en-US" sz="14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The Decode System	</a:t>
            </a:r>
          </a:p>
          <a:p>
            <a:pPr marL="914400" lvl="1" indent="-457200"/>
            <a:endParaRPr lang="en-US" sz="3000" dirty="0">
              <a:solidFill>
                <a:schemeClr val="tx1">
                  <a:lumMod val="65000"/>
                  <a:lumOff val="35000"/>
                </a:schemeClr>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6296735" y="4371355"/>
            <a:ext cx="1836587" cy="1833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MG_20181018_121757.jpg"/>
          <p:cNvPicPr>
            <a:picLocks noChangeAspect="1"/>
          </p:cNvPicPr>
          <p:nvPr/>
        </p:nvPicPr>
        <p:blipFill>
          <a:blip r:embed="rId4"/>
          <a:srcRect l="9729" r="12896"/>
          <a:stretch>
            <a:fillRect/>
          </a:stretch>
        </p:blipFill>
        <p:spPr>
          <a:xfrm>
            <a:off x="7061302" y="894735"/>
            <a:ext cx="4782319" cy="34766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109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DECODE System</a:t>
            </a:r>
          </a:p>
        </p:txBody>
      </p:sp>
      <p:pic>
        <p:nvPicPr>
          <p:cNvPr id="4" name="Picture 3"/>
          <p:cNvPicPr>
            <a:picLocks noChangeAspect="1"/>
          </p:cNvPicPr>
          <p:nvPr/>
        </p:nvPicPr>
        <p:blipFill>
          <a:blip r:embed="rId3"/>
          <a:stretch>
            <a:fillRect/>
          </a:stretch>
        </p:blipFill>
        <p:spPr>
          <a:xfrm>
            <a:off x="8743130" y="132522"/>
            <a:ext cx="2812765" cy="2808535"/>
          </a:xfrm>
          <a:prstGeom prst="rect">
            <a:avLst/>
          </a:prstGeom>
        </p:spPr>
      </p:pic>
      <p:sp>
        <p:nvSpPr>
          <p:cNvPr id="5" name="TextBox 4"/>
          <p:cNvSpPr txBox="1"/>
          <p:nvPr/>
        </p:nvSpPr>
        <p:spPr>
          <a:xfrm>
            <a:off x="685802" y="1923825"/>
            <a:ext cx="8057328" cy="3323987"/>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3 copies of each leveled book for guided reading groups</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Teacher’s Manual with lesson plans, comprehension questions, activity ideas, and reproducible worksheets that correspond with each book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2692">
            <a:off x="8441836" y="3405260"/>
            <a:ext cx="1254898" cy="189790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048" y="3349908"/>
            <a:ext cx="1254898" cy="189790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2813">
            <a:off x="10126087" y="3455058"/>
            <a:ext cx="1254898" cy="1897904"/>
          </a:xfrm>
          <a:prstGeom prst="rect">
            <a:avLst/>
          </a:prstGeom>
        </p:spPr>
      </p:pic>
    </p:spTree>
    <p:extLst>
      <p:ext uri="{BB962C8B-B14F-4D97-AF65-F5344CB8AC3E}">
        <p14:creationId xmlns:p14="http://schemas.microsoft.com/office/powerpoint/2010/main" val="87883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9" y="113058"/>
            <a:ext cx="10396882" cy="1151965"/>
          </a:xfrm>
        </p:spPr>
        <p:txBody>
          <a:bodyPr/>
          <a:lstStyle/>
          <a:p>
            <a:r>
              <a:rPr lang="en-US" dirty="0"/>
              <a:t>Why use the Decode system?</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rot="21365576">
            <a:off x="10215493" y="2257487"/>
            <a:ext cx="1292335" cy="1954524"/>
          </a:xfrm>
        </p:spPr>
      </p:pic>
      <p:pic>
        <p:nvPicPr>
          <p:cNvPr id="4" name="Picture 3"/>
          <p:cNvPicPr>
            <a:picLocks noChangeAspect="1"/>
          </p:cNvPicPr>
          <p:nvPr/>
        </p:nvPicPr>
        <p:blipFill>
          <a:blip r:embed="rId4"/>
          <a:stretch>
            <a:fillRect/>
          </a:stretch>
        </p:blipFill>
        <p:spPr>
          <a:xfrm rot="154123">
            <a:off x="10248448" y="140805"/>
            <a:ext cx="1281674" cy="1938399"/>
          </a:xfrm>
          <a:prstGeom prst="rect">
            <a:avLst/>
          </a:prstGeom>
        </p:spPr>
      </p:pic>
      <p:pic>
        <p:nvPicPr>
          <p:cNvPr id="5" name="Picture 4"/>
          <p:cNvPicPr>
            <a:picLocks noChangeAspect="1"/>
          </p:cNvPicPr>
          <p:nvPr/>
        </p:nvPicPr>
        <p:blipFill>
          <a:blip r:embed="rId5"/>
          <a:stretch>
            <a:fillRect/>
          </a:stretch>
        </p:blipFill>
        <p:spPr>
          <a:xfrm rot="271032">
            <a:off x="10251861" y="4409572"/>
            <a:ext cx="1269896" cy="1920585"/>
          </a:xfrm>
          <a:prstGeom prst="rect">
            <a:avLst/>
          </a:prstGeom>
        </p:spPr>
      </p:pic>
      <p:sp>
        <p:nvSpPr>
          <p:cNvPr id="8" name="TextBox 7"/>
          <p:cNvSpPr txBox="1"/>
          <p:nvPr/>
        </p:nvSpPr>
        <p:spPr>
          <a:xfrm>
            <a:off x="548149" y="1081548"/>
            <a:ext cx="9923206" cy="4708981"/>
          </a:xfrm>
          <a:prstGeom prst="rect">
            <a:avLst/>
          </a:prstGeom>
          <a:noFill/>
        </p:spPr>
        <p:txBody>
          <a:bodyPr wrap="square" rtlCol="0">
            <a:spAutoFit/>
          </a:bodyPr>
          <a:lstStyle/>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16-page books with mature, engaging content written at beginning reader levels that teach phonics and comprehension skills.  </a:t>
            </a:r>
          </a:p>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Older students are at a different cognitive level than younger students. Teaching reading to young adults should be a different process than that used to teach young children. </a:t>
            </a:r>
          </a:p>
          <a:p>
            <a:pPr marL="457200" indent="-457200">
              <a:buFont typeface="Arial" charset="0"/>
              <a:buChar char="•"/>
            </a:pPr>
            <a:r>
              <a:rPr lang="en-US" sz="2700" dirty="0">
                <a:solidFill>
                  <a:schemeClr val="tx1">
                    <a:lumMod val="65000"/>
                    <a:lumOff val="35000"/>
                  </a:schemeClr>
                </a:solidFill>
                <a:latin typeface="Arial" charset="0"/>
                <a:ea typeface="Arial" charset="0"/>
                <a:cs typeface="Arial" charset="0"/>
              </a:rPr>
              <a:t>Many secondary students feel embarrassed or bored with the content if they have to practice reading with materials that are written for younger readers, crushing both their interest and motivation.</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00401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Decode System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9055">
            <a:off x="8663434" y="1134588"/>
            <a:ext cx="2493994" cy="3771909"/>
          </a:xfrm>
          <a:prstGeom prst="rect">
            <a:avLst/>
          </a:prstGeom>
        </p:spPr>
      </p:pic>
      <p:pic>
        <p:nvPicPr>
          <p:cNvPr id="4" name="Picture 3"/>
          <p:cNvPicPr>
            <a:picLocks noChangeAspect="1"/>
          </p:cNvPicPr>
          <p:nvPr/>
        </p:nvPicPr>
        <p:blipFill>
          <a:blip r:embed="rId4"/>
          <a:stretch>
            <a:fillRect/>
          </a:stretch>
        </p:blipFill>
        <p:spPr>
          <a:xfrm rot="21391612">
            <a:off x="284331" y="2090448"/>
            <a:ext cx="2052112" cy="3103609"/>
          </a:xfrm>
          <a:prstGeom prst="rect">
            <a:avLst/>
          </a:prstGeom>
        </p:spPr>
      </p:pic>
      <p:sp>
        <p:nvSpPr>
          <p:cNvPr id="5" name="TextBox 4"/>
          <p:cNvSpPr txBox="1"/>
          <p:nvPr/>
        </p:nvSpPr>
        <p:spPr>
          <a:xfrm>
            <a:off x="2428568" y="2391044"/>
            <a:ext cx="5742038" cy="2862322"/>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Let’s take the overwhelming task of teaching reading and break it down to easy manageable tasks using the remedial kit.</a:t>
            </a:r>
          </a:p>
          <a:p>
            <a:pPr marL="457200" indent="-457200"/>
            <a:endParaRPr lang="en-US" sz="3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63680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Book Overview: Phonics Skills</a:t>
            </a:r>
            <a:br>
              <a:rPr lang="en-US" dirty="0"/>
            </a:br>
            <a:r>
              <a:rPr lang="en-US" sz="1600" dirty="0"/>
              <a:t>What am I teaching?</a:t>
            </a:r>
            <a:endParaRPr lang="en-US" dirty="0"/>
          </a:p>
        </p:txBody>
      </p:sp>
      <p:sp>
        <p:nvSpPr>
          <p:cNvPr id="3" name="TextBox 2"/>
          <p:cNvSpPr txBox="1"/>
          <p:nvPr/>
        </p:nvSpPr>
        <p:spPr>
          <a:xfrm>
            <a:off x="685802" y="1238865"/>
            <a:ext cx="8057328" cy="4247317"/>
          </a:xfrm>
          <a:prstGeom prst="rect">
            <a:avLst/>
          </a:prstGeom>
          <a:noFill/>
        </p:spPr>
        <p:txBody>
          <a:bodyPr wrap="square" rtlCol="0">
            <a:spAutoFit/>
          </a:bodyPr>
          <a:lstStyle/>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Initial Single Consonants (b)</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Final Single Consonants  (t)</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Short Vowel Sounds (a)</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Consonant- Vowel- Consonant (CVC) Words (bad, bat, bit, bud, bug, but)</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Inflectional Ending –s: Plural –s (bats)</a:t>
            </a: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Inflectional Ending – s: Third-Person </a:t>
            </a:r>
          </a:p>
          <a:p>
            <a:pPr marL="457200" indent="-457200"/>
            <a:r>
              <a:rPr lang="en-US" sz="3000" dirty="0">
                <a:solidFill>
                  <a:schemeClr val="tx1">
                    <a:lumMod val="65000"/>
                    <a:lumOff val="35000"/>
                  </a:schemeClr>
                </a:solidFill>
                <a:latin typeface="Arial" charset="0"/>
                <a:ea typeface="Arial" charset="0"/>
                <a:cs typeface="Arial" charset="0"/>
              </a:rPr>
              <a:t>     Singular –s (The Mix: </a:t>
            </a:r>
            <a:r>
              <a:rPr lang="en-US" sz="3000" dirty="0" err="1">
                <a:solidFill>
                  <a:schemeClr val="tx1">
                    <a:lumMod val="65000"/>
                    <a:lumOff val="35000"/>
                  </a:schemeClr>
                </a:solidFill>
                <a:latin typeface="Arial" charset="0"/>
                <a:ea typeface="Arial" charset="0"/>
                <a:cs typeface="Arial" charset="0"/>
              </a:rPr>
              <a:t>Dex</a:t>
            </a:r>
            <a:r>
              <a:rPr lang="en-US" sz="3000" dirty="0">
                <a:solidFill>
                  <a:schemeClr val="tx1">
                    <a:lumMod val="65000"/>
                    <a:lumOff val="35000"/>
                  </a:schemeClr>
                </a:solidFill>
                <a:latin typeface="Arial" charset="0"/>
                <a:ea typeface="Arial" charset="0"/>
                <a:cs typeface="Arial" charset="0"/>
              </a:rPr>
              <a:t> wants, </a:t>
            </a:r>
            <a:r>
              <a:rPr lang="en-US" sz="3000" dirty="0" err="1">
                <a:solidFill>
                  <a:schemeClr val="tx1">
                    <a:lumMod val="65000"/>
                    <a:lumOff val="35000"/>
                  </a:schemeClr>
                </a:solidFill>
                <a:latin typeface="Arial" charset="0"/>
                <a:ea typeface="Arial" charset="0"/>
                <a:cs typeface="Arial" charset="0"/>
              </a:rPr>
              <a:t>Dex</a:t>
            </a:r>
            <a:r>
              <a:rPr lang="en-US" sz="3000" dirty="0">
                <a:solidFill>
                  <a:schemeClr val="tx1">
                    <a:lumMod val="65000"/>
                    <a:lumOff val="35000"/>
                  </a:schemeClr>
                </a:solidFill>
                <a:latin typeface="Arial" charset="0"/>
                <a:ea typeface="Arial" charset="0"/>
                <a:cs typeface="Arial" charset="0"/>
              </a:rPr>
              <a:t> puts)</a:t>
            </a:r>
          </a:p>
        </p:txBody>
      </p:sp>
      <p:pic>
        <p:nvPicPr>
          <p:cNvPr id="6" name="Picture 5" descr="b is for bat.jfif"/>
          <p:cNvPicPr>
            <a:picLocks noChangeAspect="1"/>
          </p:cNvPicPr>
          <p:nvPr/>
        </p:nvPicPr>
        <p:blipFill>
          <a:blip r:embed="rId3"/>
          <a:stretch>
            <a:fillRect/>
          </a:stretch>
        </p:blipFill>
        <p:spPr>
          <a:xfrm rot="21261222">
            <a:off x="6364461" y="1699506"/>
            <a:ext cx="1870651" cy="1383278"/>
          </a:xfrm>
          <a:prstGeom prst="rect">
            <a:avLst/>
          </a:prstGeom>
        </p:spPr>
      </p:pic>
      <p:pic>
        <p:nvPicPr>
          <p:cNvPr id="7" name="Picture 6" descr="IMG_20181019_150216.jpg"/>
          <p:cNvPicPr>
            <a:picLocks noChangeAspect="1"/>
          </p:cNvPicPr>
          <p:nvPr/>
        </p:nvPicPr>
        <p:blipFill>
          <a:blip r:embed="rId4"/>
          <a:srcRect t="4370" b="7885"/>
          <a:stretch>
            <a:fillRect/>
          </a:stretch>
        </p:blipFill>
        <p:spPr>
          <a:xfrm rot="427371">
            <a:off x="8825339" y="1760241"/>
            <a:ext cx="2791380" cy="4354286"/>
          </a:xfrm>
          <a:prstGeom prst="rect">
            <a:avLst/>
          </a:prstGeom>
        </p:spPr>
      </p:pic>
    </p:spTree>
    <p:extLst>
      <p:ext uri="{BB962C8B-B14F-4D97-AF65-F5344CB8AC3E}">
        <p14:creationId xmlns:p14="http://schemas.microsoft.com/office/powerpoint/2010/main" val="189989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1"/>
            <a:ext cx="10396882" cy="759542"/>
          </a:xfrm>
        </p:spPr>
        <p:txBody>
          <a:bodyPr>
            <a:normAutofit fontScale="90000"/>
          </a:bodyPr>
          <a:lstStyle/>
          <a:p>
            <a:r>
              <a:rPr lang="en-US" dirty="0"/>
              <a:t>Phonics Skills Chart</a:t>
            </a:r>
            <a:br>
              <a:rPr lang="en-US" dirty="0"/>
            </a:br>
            <a:endParaRPr lang="en-US" dirty="0"/>
          </a:p>
        </p:txBody>
      </p:sp>
      <p:graphicFrame>
        <p:nvGraphicFramePr>
          <p:cNvPr id="5" name="Content Placeholder 4"/>
          <p:cNvGraphicFramePr>
            <a:graphicFrameLocks noGrp="1"/>
          </p:cNvGraphicFramePr>
          <p:nvPr>
            <p:ph sz="quarter" idx="13"/>
          </p:nvPr>
        </p:nvGraphicFramePr>
        <p:xfrm>
          <a:off x="685801" y="1209368"/>
          <a:ext cx="10394952" cy="4277360"/>
        </p:xfrm>
        <a:graphic>
          <a:graphicData uri="http://schemas.openxmlformats.org/drawingml/2006/table">
            <a:tbl>
              <a:tblPr firstRow="1" bandRow="1">
                <a:tableStyleId>{5C22544A-7EE6-4342-B048-85BDC9FD1C3A}</a:tableStyleId>
              </a:tblPr>
              <a:tblGrid>
                <a:gridCol w="101518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445342">
                  <a:extLst>
                    <a:ext uri="{9D8B030D-6E8A-4147-A177-3AD203B41FA5}">
                      <a16:colId xmlns:a16="http://schemas.microsoft.com/office/drawing/2014/main" val="20002"/>
                    </a:ext>
                  </a:extLst>
                </a:gridCol>
                <a:gridCol w="1445342">
                  <a:extLst>
                    <a:ext uri="{9D8B030D-6E8A-4147-A177-3AD203B41FA5}">
                      <a16:colId xmlns:a16="http://schemas.microsoft.com/office/drawing/2014/main" val="20003"/>
                    </a:ext>
                  </a:extLst>
                </a:gridCol>
                <a:gridCol w="1433579">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gridCol w="1435727">
                  <a:extLst>
                    <a:ext uri="{9D8B030D-6E8A-4147-A177-3AD203B41FA5}">
                      <a16:colId xmlns:a16="http://schemas.microsoft.com/office/drawing/2014/main" val="20006"/>
                    </a:ext>
                  </a:extLst>
                </a:gridCol>
                <a:gridCol w="1299369">
                  <a:extLst>
                    <a:ext uri="{9D8B030D-6E8A-4147-A177-3AD203B41FA5}">
                      <a16:colId xmlns:a16="http://schemas.microsoft.com/office/drawing/2014/main" val="20007"/>
                    </a:ext>
                  </a:extLst>
                </a:gridCol>
              </a:tblGrid>
              <a:tr h="370840">
                <a:tc>
                  <a:txBody>
                    <a:bodyPr/>
                    <a:lstStyle/>
                    <a:p>
                      <a:r>
                        <a:rPr lang="en-US" sz="1600" dirty="0">
                          <a:latin typeface="Arial" pitchFamily="34" charset="0"/>
                          <a:cs typeface="Arial" pitchFamily="34" charset="0"/>
                        </a:rPr>
                        <a:t>Book</a:t>
                      </a:r>
                    </a:p>
                  </a:txBody>
                  <a:tcPr/>
                </a:tc>
                <a:tc>
                  <a:txBody>
                    <a:bodyPr/>
                    <a:lstStyle/>
                    <a:p>
                      <a:r>
                        <a:rPr lang="en-US" sz="1600" dirty="0">
                          <a:latin typeface="Arial" pitchFamily="34" charset="0"/>
                          <a:cs typeface="Arial" pitchFamily="34" charset="0"/>
                        </a:rPr>
                        <a:t>Lesson Page #</a:t>
                      </a:r>
                    </a:p>
                  </a:txBody>
                  <a:tcPr/>
                </a:tc>
                <a:tc>
                  <a:txBody>
                    <a:bodyPr/>
                    <a:lstStyle/>
                    <a:p>
                      <a:r>
                        <a:rPr lang="en-US" sz="1600" dirty="0">
                          <a:latin typeface="Arial" pitchFamily="34" charset="0"/>
                          <a:cs typeface="Arial" pitchFamily="34" charset="0"/>
                        </a:rPr>
                        <a:t>Initial</a:t>
                      </a:r>
                      <a:r>
                        <a:rPr lang="en-US" sz="1600" baseline="0" dirty="0">
                          <a:latin typeface="Arial" pitchFamily="34" charset="0"/>
                          <a:cs typeface="Arial" pitchFamily="34" charset="0"/>
                        </a:rPr>
                        <a:t> Single Consonants</a:t>
                      </a:r>
                      <a:endParaRPr lang="en-US" sz="1600" dirty="0">
                        <a:latin typeface="Arial" pitchFamily="34" charset="0"/>
                        <a:cs typeface="Arial" pitchFamily="34" charset="0"/>
                      </a:endParaRPr>
                    </a:p>
                  </a:txBody>
                  <a:tcPr/>
                </a:tc>
                <a:tc>
                  <a:txBody>
                    <a:bodyPr/>
                    <a:lstStyle/>
                    <a:p>
                      <a:r>
                        <a:rPr lang="en-US" sz="1600" dirty="0">
                          <a:latin typeface="Arial" pitchFamily="34" charset="0"/>
                          <a:cs typeface="Arial" pitchFamily="34" charset="0"/>
                        </a:rPr>
                        <a:t>Final Single Consonants</a:t>
                      </a:r>
                    </a:p>
                  </a:txBody>
                  <a:tcPr/>
                </a:tc>
                <a:tc>
                  <a:txBody>
                    <a:bodyPr/>
                    <a:lstStyle/>
                    <a:p>
                      <a:r>
                        <a:rPr lang="en-US" sz="1600" dirty="0">
                          <a:latin typeface="Arial" pitchFamily="34" charset="0"/>
                          <a:cs typeface="Arial" pitchFamily="34" charset="0"/>
                        </a:rPr>
                        <a:t>Short Vowel  Sounds</a:t>
                      </a:r>
                    </a:p>
                    <a:p>
                      <a:r>
                        <a:rPr lang="en-US" sz="1600" dirty="0">
                          <a:latin typeface="Arial" pitchFamily="34" charset="0"/>
                          <a:cs typeface="Arial" pitchFamily="34" charset="0"/>
                        </a:rPr>
                        <a:t>(a, e, I, o,</a:t>
                      </a:r>
                      <a:r>
                        <a:rPr lang="en-US" sz="1600" baseline="0" dirty="0">
                          <a:latin typeface="Arial" pitchFamily="34" charset="0"/>
                          <a:cs typeface="Arial" pitchFamily="34" charset="0"/>
                        </a:rPr>
                        <a:t> u)</a:t>
                      </a:r>
                      <a:endParaRPr lang="en-US" sz="1600" dirty="0">
                        <a:latin typeface="Arial" pitchFamily="34" charset="0"/>
                        <a:cs typeface="Arial" pitchFamily="34" charset="0"/>
                      </a:endParaRPr>
                    </a:p>
                  </a:txBody>
                  <a:tcPr/>
                </a:tc>
                <a:tc>
                  <a:txBody>
                    <a:bodyPr/>
                    <a:lstStyle/>
                    <a:p>
                      <a:r>
                        <a:rPr lang="en-US" sz="1600">
                          <a:latin typeface="Arial" pitchFamily="34" charset="0"/>
                          <a:cs typeface="Arial" pitchFamily="34" charset="0"/>
                        </a:rPr>
                        <a:t>Consonant-Vowel- (CVC) Word</a:t>
                      </a:r>
                    </a:p>
                  </a:txBody>
                  <a:tcPr/>
                </a:tc>
                <a:tc>
                  <a:txBody>
                    <a:bodyPr/>
                    <a:lstStyle/>
                    <a:p>
                      <a:r>
                        <a:rPr lang="en-US" sz="1600" dirty="0">
                          <a:latin typeface="Arial" pitchFamily="34" charset="0"/>
                          <a:cs typeface="Arial" pitchFamily="34" charset="0"/>
                        </a:rPr>
                        <a:t>Inflectional Ending –s: </a:t>
                      </a:r>
                    </a:p>
                    <a:p>
                      <a:pPr>
                        <a:buFont typeface="Arial" pitchFamily="34" charset="0"/>
                        <a:buChar char="•"/>
                      </a:pPr>
                      <a:r>
                        <a:rPr lang="en-US" sz="1600" dirty="0">
                          <a:latin typeface="Arial" pitchFamily="34" charset="0"/>
                          <a:cs typeface="Arial" pitchFamily="34" charset="0"/>
                        </a:rPr>
                        <a:t>Plural - s</a:t>
                      </a:r>
                    </a:p>
                  </a:txBody>
                  <a:tcPr/>
                </a:tc>
                <a:tc>
                  <a:txBody>
                    <a:bodyPr/>
                    <a:lstStyle/>
                    <a:p>
                      <a:r>
                        <a:rPr lang="en-US" sz="1600" dirty="0">
                          <a:latin typeface="Arial" pitchFamily="34" charset="0"/>
                          <a:cs typeface="Arial" pitchFamily="34" charset="0"/>
                        </a:rPr>
                        <a:t>Inflectional Ending –s:</a:t>
                      </a:r>
                    </a:p>
                    <a:p>
                      <a:pPr>
                        <a:buFont typeface="Arial" pitchFamily="34" charset="0"/>
                        <a:buChar char="•"/>
                      </a:pPr>
                      <a:r>
                        <a:rPr lang="en-US" sz="1600" dirty="0">
                          <a:latin typeface="Arial" pitchFamily="34" charset="0"/>
                          <a:cs typeface="Arial" pitchFamily="34" charset="0"/>
                        </a:rPr>
                        <a:t>Third-Person Singular -s</a:t>
                      </a:r>
                    </a:p>
                  </a:txBody>
                  <a:tcPr/>
                </a:tc>
                <a:extLst>
                  <a:ext uri="{0D108BD9-81ED-4DB2-BD59-A6C34878D82A}">
                    <a16:rowId xmlns:a16="http://schemas.microsoft.com/office/drawing/2014/main" val="10000"/>
                  </a:ext>
                </a:extLst>
              </a:tr>
              <a:tr h="370840">
                <a:tc>
                  <a:txBody>
                    <a:bodyPr/>
                    <a:lstStyle/>
                    <a:p>
                      <a:r>
                        <a:rPr lang="en-US" dirty="0"/>
                        <a:t>Bog Man</a:t>
                      </a:r>
                    </a:p>
                  </a:txBody>
                  <a:tcPr/>
                </a:tc>
                <a:tc>
                  <a:txBody>
                    <a:bodyPr/>
                    <a:lstStyle/>
                    <a:p>
                      <a:r>
                        <a:rPr lang="en-US" dirty="0"/>
                        <a:t>26</a:t>
                      </a:r>
                    </a:p>
                  </a:txBody>
                  <a:tcPr/>
                </a:tc>
                <a:tc>
                  <a:txBody>
                    <a:bodyPr/>
                    <a:lstStyle/>
                    <a:p>
                      <a:r>
                        <a:rPr lang="en-US" dirty="0"/>
                        <a:t>b</a:t>
                      </a:r>
                      <a:r>
                        <a:rPr lang="en-US" baseline="0" dirty="0"/>
                        <a:t> and m</a:t>
                      </a:r>
                      <a:endParaRPr lang="en-US" dirty="0"/>
                    </a:p>
                  </a:txBody>
                  <a:tcPr/>
                </a:tc>
                <a:tc>
                  <a:txBody>
                    <a:bodyPr/>
                    <a:lstStyle/>
                    <a:p>
                      <a:r>
                        <a:rPr lang="en-US" dirty="0"/>
                        <a:t>g</a:t>
                      </a:r>
                      <a:r>
                        <a:rPr lang="en-US" baseline="0" dirty="0"/>
                        <a:t> and n</a:t>
                      </a:r>
                      <a:endParaRPr lang="en-US" dirty="0"/>
                    </a:p>
                  </a:txBody>
                  <a:tcPr/>
                </a:tc>
                <a:tc>
                  <a:txBody>
                    <a:bodyPr/>
                    <a:lstStyle/>
                    <a:p>
                      <a:r>
                        <a:rPr lang="en-US" dirty="0"/>
                        <a:t>a</a:t>
                      </a:r>
                      <a:r>
                        <a:rPr lang="en-US" baseline="0" dirty="0"/>
                        <a:t> and o</a:t>
                      </a:r>
                      <a:endParaRPr lang="en-US" dirty="0"/>
                    </a:p>
                  </a:txBody>
                  <a:tcPr/>
                </a:tc>
                <a:tc>
                  <a:txBody>
                    <a:bodyPr/>
                    <a:lstStyle/>
                    <a:p>
                      <a:pPr algn="ctr"/>
                      <a:r>
                        <a:rPr lang="en-US" dirty="0"/>
                        <a:t>X</a:t>
                      </a:r>
                    </a:p>
                  </a:txBody>
                  <a:tcPr/>
                </a:tc>
                <a:tc>
                  <a:txBody>
                    <a:bodyPr/>
                    <a:lstStyle/>
                    <a:p>
                      <a:pPr algn="ctr"/>
                      <a:endParaRPr lang="en-US"/>
                    </a:p>
                  </a:txBody>
                  <a:tcPr/>
                </a:tc>
                <a:tc>
                  <a:txBody>
                    <a:bodyPr/>
                    <a:lstStyle/>
                    <a:p>
                      <a:pPr algn="ctr"/>
                      <a:r>
                        <a:rPr lang="en-US" dirty="0"/>
                        <a:t>X</a:t>
                      </a:r>
                    </a:p>
                  </a:txBody>
                  <a:tcPr/>
                </a:tc>
                <a:extLst>
                  <a:ext uri="{0D108BD9-81ED-4DB2-BD59-A6C34878D82A}">
                    <a16:rowId xmlns:a16="http://schemas.microsoft.com/office/drawing/2014/main" val="10001"/>
                  </a:ext>
                </a:extLst>
              </a:tr>
              <a:tr h="370840">
                <a:tc>
                  <a:txBody>
                    <a:bodyPr/>
                    <a:lstStyle/>
                    <a:p>
                      <a:r>
                        <a:rPr lang="en-US" dirty="0"/>
                        <a:t>Fads</a:t>
                      </a:r>
                    </a:p>
                  </a:txBody>
                  <a:tcPr/>
                </a:tc>
                <a:tc>
                  <a:txBody>
                    <a:bodyPr/>
                    <a:lstStyle/>
                    <a:p>
                      <a:r>
                        <a:rPr lang="en-US" dirty="0"/>
                        <a:t>31</a:t>
                      </a:r>
                    </a:p>
                  </a:txBody>
                  <a:tcPr/>
                </a:tc>
                <a:tc>
                  <a:txBody>
                    <a:bodyPr/>
                    <a:lstStyle/>
                    <a:p>
                      <a:r>
                        <a:rPr lang="en-US" dirty="0"/>
                        <a:t>f</a:t>
                      </a:r>
                    </a:p>
                  </a:txBody>
                  <a:tcPr/>
                </a:tc>
                <a:tc>
                  <a:txBody>
                    <a:bodyPr/>
                    <a:lstStyle/>
                    <a:p>
                      <a:r>
                        <a:rPr lang="en-US" dirty="0"/>
                        <a:t>d</a:t>
                      </a:r>
                    </a:p>
                  </a:txBody>
                  <a:tcPr/>
                </a:tc>
                <a:tc>
                  <a:txBody>
                    <a:bodyPr/>
                    <a:lstStyle/>
                    <a:p>
                      <a:r>
                        <a:rPr lang="en-US" dirty="0"/>
                        <a:t>a</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r>
                        <a:rPr lang="en-US" dirty="0"/>
                        <a:t>Hip Hop</a:t>
                      </a:r>
                    </a:p>
                  </a:txBody>
                  <a:tcPr/>
                </a:tc>
                <a:tc>
                  <a:txBody>
                    <a:bodyPr/>
                    <a:lstStyle/>
                    <a:p>
                      <a:r>
                        <a:rPr lang="en-US" dirty="0"/>
                        <a:t>36</a:t>
                      </a:r>
                    </a:p>
                  </a:txBody>
                  <a:tcPr/>
                </a:tc>
                <a:tc>
                  <a:txBody>
                    <a:bodyPr/>
                    <a:lstStyle/>
                    <a:p>
                      <a:r>
                        <a:rPr lang="en-US" dirty="0"/>
                        <a:t>h</a:t>
                      </a:r>
                    </a:p>
                  </a:txBody>
                  <a:tcPr/>
                </a:tc>
                <a:tc>
                  <a:txBody>
                    <a:bodyPr/>
                    <a:lstStyle/>
                    <a:p>
                      <a:r>
                        <a:rPr lang="en-US" dirty="0"/>
                        <a:t>p</a:t>
                      </a:r>
                    </a:p>
                  </a:txBody>
                  <a:tcPr/>
                </a:tc>
                <a:tc>
                  <a:txBody>
                    <a:bodyPr/>
                    <a:lstStyle/>
                    <a:p>
                      <a:r>
                        <a:rPr lang="en-US" dirty="0" err="1"/>
                        <a:t>i</a:t>
                      </a:r>
                      <a:r>
                        <a:rPr lang="en-US" baseline="0" dirty="0"/>
                        <a:t> and o</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r>
                        <a:rPr lang="en-US" dirty="0"/>
                        <a:t>The</a:t>
                      </a:r>
                      <a:r>
                        <a:rPr lang="en-US" baseline="0" dirty="0"/>
                        <a:t> Lab</a:t>
                      </a:r>
                      <a:endParaRPr lang="en-US" dirty="0"/>
                    </a:p>
                  </a:txBody>
                  <a:tcPr/>
                </a:tc>
                <a:tc>
                  <a:txBody>
                    <a:bodyPr/>
                    <a:lstStyle/>
                    <a:p>
                      <a:r>
                        <a:rPr lang="en-US" dirty="0"/>
                        <a:t>41</a:t>
                      </a:r>
                    </a:p>
                  </a:txBody>
                  <a:tcPr/>
                </a:tc>
                <a:tc>
                  <a:txBody>
                    <a:bodyPr/>
                    <a:lstStyle/>
                    <a:p>
                      <a:r>
                        <a:rPr lang="en-US" dirty="0"/>
                        <a:t>l</a:t>
                      </a:r>
                    </a:p>
                  </a:txBody>
                  <a:tcPr/>
                </a:tc>
                <a:tc>
                  <a:txBody>
                    <a:bodyPr/>
                    <a:lstStyle/>
                    <a:p>
                      <a:r>
                        <a:rPr lang="en-US" dirty="0"/>
                        <a:t>b</a:t>
                      </a:r>
                    </a:p>
                  </a:txBody>
                  <a:tcPr/>
                </a:tc>
                <a:tc>
                  <a:txBody>
                    <a:bodyPr/>
                    <a:lstStyle/>
                    <a:p>
                      <a:r>
                        <a:rPr lang="en-US" dirty="0"/>
                        <a:t>a</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r>
                        <a:rPr lang="en-US" dirty="0"/>
                        <a:t>Mad</a:t>
                      </a:r>
                    </a:p>
                  </a:txBody>
                  <a:tcPr/>
                </a:tc>
                <a:tc>
                  <a:txBody>
                    <a:bodyPr/>
                    <a:lstStyle/>
                    <a:p>
                      <a:r>
                        <a:rPr lang="en-US" dirty="0"/>
                        <a:t>46</a:t>
                      </a:r>
                    </a:p>
                  </a:txBody>
                  <a:tcPr/>
                </a:tc>
                <a:tc>
                  <a:txBody>
                    <a:bodyPr/>
                    <a:lstStyle/>
                    <a:p>
                      <a:r>
                        <a:rPr lang="en-US" dirty="0"/>
                        <a:t>m</a:t>
                      </a:r>
                    </a:p>
                  </a:txBody>
                  <a:tcPr/>
                </a:tc>
                <a:tc>
                  <a:txBody>
                    <a:bodyPr/>
                    <a:lstStyle/>
                    <a:p>
                      <a:r>
                        <a:rPr lang="en-US" dirty="0"/>
                        <a:t>d</a:t>
                      </a:r>
                    </a:p>
                  </a:txBody>
                  <a:tcPr/>
                </a:tc>
                <a:tc>
                  <a:txBody>
                    <a:bodyPr/>
                    <a:lstStyle/>
                    <a:p>
                      <a:r>
                        <a:rPr lang="en-US" dirty="0"/>
                        <a:t>a</a:t>
                      </a:r>
                      <a:r>
                        <a:rPr lang="en-US" baseline="0" dirty="0"/>
                        <a:t> and u</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r>
                        <a:rPr lang="en-US" dirty="0"/>
                        <a:t>The Mix</a:t>
                      </a:r>
                    </a:p>
                  </a:txBody>
                  <a:tcPr/>
                </a:tc>
                <a:tc>
                  <a:txBody>
                    <a:bodyPr/>
                    <a:lstStyle/>
                    <a:p>
                      <a:r>
                        <a:rPr lang="en-US" dirty="0"/>
                        <a:t>51</a:t>
                      </a:r>
                    </a:p>
                  </a:txBody>
                  <a:tcPr/>
                </a:tc>
                <a:tc>
                  <a:txBody>
                    <a:bodyPr/>
                    <a:lstStyle/>
                    <a:p>
                      <a:r>
                        <a:rPr lang="en-US" dirty="0"/>
                        <a:t>d</a:t>
                      </a:r>
                      <a:r>
                        <a:rPr lang="en-US" baseline="0" dirty="0"/>
                        <a:t> and m</a:t>
                      </a:r>
                      <a:endParaRPr lang="en-US" dirty="0"/>
                    </a:p>
                  </a:txBody>
                  <a:tcPr/>
                </a:tc>
                <a:tc>
                  <a:txBody>
                    <a:bodyPr/>
                    <a:lstStyle/>
                    <a:p>
                      <a:r>
                        <a:rPr lang="en-US" dirty="0"/>
                        <a:t>x</a:t>
                      </a:r>
                    </a:p>
                  </a:txBody>
                  <a:tcPr/>
                </a:tc>
                <a:tc>
                  <a:txBody>
                    <a:bodyPr/>
                    <a:lstStyle/>
                    <a:p>
                      <a:r>
                        <a:rPr lang="en-US" dirty="0"/>
                        <a:t>e</a:t>
                      </a:r>
                      <a:r>
                        <a:rPr lang="en-US" baseline="0" dirty="0"/>
                        <a:t> and </a:t>
                      </a:r>
                      <a:r>
                        <a:rPr lang="en-US" baseline="0" dirty="0" err="1"/>
                        <a:t>i</a:t>
                      </a:r>
                      <a:r>
                        <a:rPr lang="en-US" baseline="0" dirty="0"/>
                        <a:t> </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6"/>
                  </a:ext>
                </a:extLst>
              </a:tr>
              <a:tr h="370840">
                <a:tc>
                  <a:txBody>
                    <a:bodyPr/>
                    <a:lstStyle/>
                    <a:p>
                      <a:r>
                        <a:rPr lang="en-US" dirty="0"/>
                        <a:t>Bats (NF)</a:t>
                      </a:r>
                    </a:p>
                  </a:txBody>
                  <a:tcPr/>
                </a:tc>
                <a:tc>
                  <a:txBody>
                    <a:bodyPr/>
                    <a:lstStyle/>
                    <a:p>
                      <a:r>
                        <a:rPr lang="en-US" dirty="0"/>
                        <a:t>56</a:t>
                      </a:r>
                    </a:p>
                  </a:txBody>
                  <a:tcPr/>
                </a:tc>
                <a:tc>
                  <a:txBody>
                    <a:bodyPr/>
                    <a:lstStyle/>
                    <a:p>
                      <a:r>
                        <a:rPr lang="en-US" dirty="0"/>
                        <a:t>b</a:t>
                      </a:r>
                    </a:p>
                  </a:txBody>
                  <a:tcPr/>
                </a:tc>
                <a:tc>
                  <a:txBody>
                    <a:bodyPr/>
                    <a:lstStyle/>
                    <a:p>
                      <a:r>
                        <a:rPr lang="en-US" dirty="0"/>
                        <a:t>t</a:t>
                      </a:r>
                    </a:p>
                  </a:txBody>
                  <a:tcPr/>
                </a:tc>
                <a:tc>
                  <a:txBody>
                    <a:bodyPr/>
                    <a:lstStyle/>
                    <a:p>
                      <a:r>
                        <a:rPr lang="en-US" dirty="0"/>
                        <a:t>a</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r>
                        <a:rPr lang="en-US" dirty="0"/>
                        <a:t>Fit (NF)</a:t>
                      </a:r>
                    </a:p>
                  </a:txBody>
                  <a:tcPr/>
                </a:tc>
                <a:tc>
                  <a:txBody>
                    <a:bodyPr/>
                    <a:lstStyle/>
                    <a:p>
                      <a:r>
                        <a:rPr lang="en-US" dirty="0"/>
                        <a:t>61</a:t>
                      </a:r>
                    </a:p>
                  </a:txBody>
                  <a:tcPr/>
                </a:tc>
                <a:tc>
                  <a:txBody>
                    <a:bodyPr/>
                    <a:lstStyle/>
                    <a:p>
                      <a:r>
                        <a:rPr lang="en-US" dirty="0"/>
                        <a:t>b</a:t>
                      </a:r>
                      <a:r>
                        <a:rPr lang="en-US" baseline="0" dirty="0"/>
                        <a:t>, f, g, j, and r</a:t>
                      </a:r>
                      <a:endParaRPr lang="en-US" dirty="0"/>
                    </a:p>
                  </a:txBody>
                  <a:tcPr/>
                </a:tc>
                <a:tc>
                  <a:txBody>
                    <a:bodyPr/>
                    <a:lstStyle/>
                    <a:p>
                      <a:r>
                        <a:rPr lang="en-US" dirty="0"/>
                        <a:t>g,</a:t>
                      </a:r>
                      <a:r>
                        <a:rPr lang="en-US" baseline="0" dirty="0"/>
                        <a:t> n, and t</a:t>
                      </a:r>
                      <a:endParaRPr lang="en-US" dirty="0"/>
                    </a:p>
                  </a:txBody>
                  <a:tcPr/>
                </a:tc>
                <a:tc>
                  <a:txBody>
                    <a:bodyPr/>
                    <a:lstStyle/>
                    <a:p>
                      <a:r>
                        <a:rPr lang="en-US" dirty="0"/>
                        <a:t>a,</a:t>
                      </a:r>
                      <a:r>
                        <a:rPr lang="en-US" baseline="0" dirty="0"/>
                        <a:t> e, </a:t>
                      </a:r>
                      <a:r>
                        <a:rPr lang="en-US" baseline="0" dirty="0" err="1"/>
                        <a:t>i</a:t>
                      </a:r>
                      <a:r>
                        <a:rPr lang="en-US" baseline="0" dirty="0"/>
                        <a:t>, o, and u</a:t>
                      </a:r>
                      <a:endParaRPr lang="en-US" dirty="0"/>
                    </a:p>
                  </a:txBody>
                  <a:tcPr/>
                </a:tc>
                <a:tc>
                  <a:txBody>
                    <a:bodyPr/>
                    <a:lstStyle/>
                    <a:p>
                      <a:pPr algn="ctr"/>
                      <a:r>
                        <a:rPr lang="en-US" dirty="0"/>
                        <a:t>X</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9243</TotalTime>
  <Words>2537</Words>
  <Application>Microsoft Office PowerPoint</Application>
  <PresentationFormat>Widescreen</PresentationFormat>
  <Paragraphs>408</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Main Event</vt:lpstr>
      <vt:lpstr>Remedial Reading Kit: Decode Workshop</vt:lpstr>
      <vt:lpstr>Upon arrival  Please Sign In</vt:lpstr>
      <vt:lpstr>Name the greatest Challenge</vt:lpstr>
      <vt:lpstr>What’s In The Kit?</vt:lpstr>
      <vt:lpstr>the DECODE System</vt:lpstr>
      <vt:lpstr>Why use the Decode system?</vt:lpstr>
      <vt:lpstr>Decode System</vt:lpstr>
      <vt:lpstr>Book Overview: Phonics Skills What am I teaching?</vt:lpstr>
      <vt:lpstr>Phonics Skills Chart </vt:lpstr>
      <vt:lpstr>Book overview Chart</vt:lpstr>
      <vt:lpstr>Book Overview: THeme</vt:lpstr>
      <vt:lpstr>Book overview Chart</vt:lpstr>
      <vt:lpstr>Lexile Reading levels</vt:lpstr>
      <vt:lpstr>Lesson Plans</vt:lpstr>
      <vt:lpstr>Synopsis</vt:lpstr>
      <vt:lpstr> What is Guided REading</vt:lpstr>
      <vt:lpstr>Preparing to Read  </vt:lpstr>
      <vt:lpstr>Preview the Text:  Any Book</vt:lpstr>
      <vt:lpstr>Phonics Skills:</vt:lpstr>
      <vt:lpstr>Other Phonics Strategies:                 Other Books and resources from the Remedial Reading Kit</vt:lpstr>
      <vt:lpstr>Vocabulary Lesson:</vt:lpstr>
      <vt:lpstr>Circle Diagram</vt:lpstr>
      <vt:lpstr>Vocabulary Activities</vt:lpstr>
      <vt:lpstr>Group work</vt:lpstr>
      <vt:lpstr>Group Presentations</vt:lpstr>
      <vt:lpstr>During reading</vt:lpstr>
      <vt:lpstr>Read for Understanding</vt:lpstr>
      <vt:lpstr>Read independently</vt:lpstr>
      <vt:lpstr>Comprehension Questions - Discussion</vt:lpstr>
      <vt:lpstr>          Progress checks</vt:lpstr>
      <vt:lpstr>Tracking your students progress</vt:lpstr>
      <vt:lpstr>Exit Slip: For any Book</vt:lpstr>
      <vt:lpstr>Group Work</vt:lpstr>
      <vt:lpstr>Group Presentations</vt:lpstr>
      <vt:lpstr>Address Concerns</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Remedial Reading Kit: Decode Workshop</dc:title>
  <dc:creator>Hannah Knecht</dc:creator>
  <cp:lastModifiedBy>Heidi</cp:lastModifiedBy>
  <cp:revision>183</cp:revision>
  <dcterms:created xsi:type="dcterms:W3CDTF">2018-09-27T13:27:27Z</dcterms:created>
  <dcterms:modified xsi:type="dcterms:W3CDTF">2019-06-17T12:09:52Z</dcterms:modified>
</cp:coreProperties>
</file>